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82" r:id="rId4"/>
    <p:sldId id="257" r:id="rId5"/>
    <p:sldId id="258" r:id="rId6"/>
    <p:sldId id="259" r:id="rId7"/>
    <p:sldId id="272" r:id="rId8"/>
    <p:sldId id="273" r:id="rId9"/>
    <p:sldId id="274" r:id="rId10"/>
    <p:sldId id="275" r:id="rId11"/>
    <p:sldId id="276" r:id="rId12"/>
    <p:sldId id="277" r:id="rId13"/>
    <p:sldId id="267" r:id="rId14"/>
    <p:sldId id="269" r:id="rId15"/>
    <p:sldId id="268" r:id="rId16"/>
    <p:sldId id="280" r:id="rId17"/>
    <p:sldId id="279" r:id="rId18"/>
    <p:sldId id="263" r:id="rId19"/>
    <p:sldId id="27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7" autoAdjust="0"/>
    <p:restoredTop sz="94660"/>
  </p:normalViewPr>
  <p:slideViewPr>
    <p:cSldViewPr>
      <p:cViewPr>
        <p:scale>
          <a:sx n="70" d="100"/>
          <a:sy n="70" d="100"/>
        </p:scale>
        <p:origin x="-159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9F086-E927-468F-AB12-A760AFC7A352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7302468C-C9C2-4FEF-A341-56A56CB7E87C}">
      <dgm:prSet phldrT="[Текст]" custT="1"/>
      <dgm:spPr/>
      <dgm:t>
        <a:bodyPr/>
        <a:lstStyle/>
        <a:p>
          <a:r>
            <a:rPr lang="uk-UA" sz="2400" b="1" smtClean="0">
              <a:effectLst/>
              <a:latin typeface="Bookman Old Style" pitchFamily="18" charset="0"/>
            </a:rPr>
            <a:t>Передова наука (</a:t>
          </a:r>
          <a:r>
            <a:rPr lang="en-US" sz="2400" b="1" noProof="0" smtClean="0">
              <a:effectLst/>
              <a:latin typeface="Bookman Old Style" pitchFamily="18" charset="0"/>
            </a:rPr>
            <a:t>Excellent Science</a:t>
          </a:r>
          <a:r>
            <a:rPr lang="uk-UA" sz="2400" b="1" smtClean="0">
              <a:effectLst/>
              <a:latin typeface="Bookman Old Style" pitchFamily="18" charset="0"/>
            </a:rPr>
            <a:t>)</a:t>
          </a:r>
          <a:endParaRPr lang="ru-RU" sz="2400" b="1" dirty="0">
            <a:effectLst/>
            <a:latin typeface="Bookman Old Style" pitchFamily="18" charset="0"/>
          </a:endParaRPr>
        </a:p>
      </dgm:t>
    </dgm:pt>
    <dgm:pt modelId="{FF6534AA-A5CA-4F80-AE25-81A6984D5D8D}" type="parTrans" cxnId="{5AA27F37-73AA-4C1F-BFDC-524566870769}">
      <dgm:prSet/>
      <dgm:spPr/>
      <dgm:t>
        <a:bodyPr/>
        <a:lstStyle/>
        <a:p>
          <a:endParaRPr lang="ru-RU"/>
        </a:p>
      </dgm:t>
    </dgm:pt>
    <dgm:pt modelId="{04AEA019-6AA1-4562-9FEC-DFC897149482}" type="sibTrans" cxnId="{5AA27F37-73AA-4C1F-BFDC-524566870769}">
      <dgm:prSet/>
      <dgm:spPr/>
      <dgm:t>
        <a:bodyPr/>
        <a:lstStyle/>
        <a:p>
          <a:endParaRPr lang="ru-RU"/>
        </a:p>
      </dgm:t>
    </dgm:pt>
    <dgm:pt modelId="{AD950DEF-8526-4A8A-8174-E2E184547043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>
              <a:effectLst/>
              <a:latin typeface="Bookman Old Style" pitchFamily="18" charset="0"/>
            </a:rPr>
            <a:t>Соціальні виклики</a:t>
          </a:r>
          <a:endParaRPr lang="ru-RU" sz="2000" b="1" dirty="0" smtClean="0">
            <a:effectLst/>
            <a:latin typeface="Bookman Old Style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dirty="0" smtClean="0">
              <a:effectLst/>
              <a:latin typeface="Bookman Old Style" pitchFamily="18" charset="0"/>
            </a:rPr>
            <a:t>(</a:t>
          </a:r>
          <a:r>
            <a:rPr lang="en-US" sz="2000" b="1" noProof="0" dirty="0" smtClean="0">
              <a:effectLst/>
              <a:latin typeface="Bookman Old Style" pitchFamily="18" charset="0"/>
            </a:rPr>
            <a:t>Societal Challenges</a:t>
          </a:r>
          <a:r>
            <a:rPr lang="uk-UA" sz="2000" b="1" dirty="0" smtClean="0">
              <a:effectLst/>
              <a:latin typeface="Bookman Old Style" pitchFamily="18" charset="0"/>
            </a:rPr>
            <a:t>)</a:t>
          </a:r>
          <a:endParaRPr lang="ru-RU" sz="2000" b="1" dirty="0">
            <a:effectLst/>
            <a:latin typeface="Bookman Old Style" pitchFamily="18" charset="0"/>
          </a:endParaRPr>
        </a:p>
      </dgm:t>
    </dgm:pt>
    <dgm:pt modelId="{8ADA5490-290A-487E-9656-713125BE80DC}" type="parTrans" cxnId="{ABC95D6D-5281-4210-BE5D-CE4F41C2ECE4}">
      <dgm:prSet/>
      <dgm:spPr/>
      <dgm:t>
        <a:bodyPr/>
        <a:lstStyle/>
        <a:p>
          <a:endParaRPr lang="ru-RU"/>
        </a:p>
      </dgm:t>
    </dgm:pt>
    <dgm:pt modelId="{E387399E-BA31-4CA1-847A-140D3A62CB8A}" type="sibTrans" cxnId="{ABC95D6D-5281-4210-BE5D-CE4F41C2ECE4}">
      <dgm:prSet/>
      <dgm:spPr/>
      <dgm:t>
        <a:bodyPr/>
        <a:lstStyle/>
        <a:p>
          <a:endParaRPr lang="ru-RU"/>
        </a:p>
      </dgm:t>
    </dgm:pt>
    <dgm:pt modelId="{B71943ED-112A-474D-AAF7-94F3E157E222}">
      <dgm:prSet phldrT="[Текст]" custT="1"/>
      <dgm:spPr/>
      <dgm:t>
        <a:bodyPr/>
        <a:lstStyle/>
        <a:p>
          <a:pPr algn="r"/>
          <a:r>
            <a:rPr lang="uk-UA" sz="2000" b="1" dirty="0" smtClean="0">
              <a:effectLst/>
              <a:latin typeface="Bookman Old Style" pitchFamily="18" charset="0"/>
            </a:rPr>
            <a:t>Лідерство у промисловості </a:t>
          </a:r>
        </a:p>
        <a:p>
          <a:pPr algn="r"/>
          <a:r>
            <a:rPr lang="uk-UA" sz="2000" b="1" dirty="0" smtClean="0">
              <a:effectLst/>
              <a:latin typeface="Bookman Old Style" pitchFamily="18" charset="0"/>
            </a:rPr>
            <a:t>(</a:t>
          </a:r>
          <a:r>
            <a:rPr lang="en-US" sz="2000" b="1" noProof="0" dirty="0" smtClean="0">
              <a:effectLst/>
              <a:latin typeface="Bookman Old Style" pitchFamily="18" charset="0"/>
            </a:rPr>
            <a:t>Industrial Leadership</a:t>
          </a:r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)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BF06CCA6-AE6D-4C44-B2B8-A965A3822E1A}" type="parTrans" cxnId="{0AAB0A8F-7621-4A69-ABE0-02CD36BEBD59}">
      <dgm:prSet/>
      <dgm:spPr/>
      <dgm:t>
        <a:bodyPr/>
        <a:lstStyle/>
        <a:p>
          <a:endParaRPr lang="ru-RU"/>
        </a:p>
      </dgm:t>
    </dgm:pt>
    <dgm:pt modelId="{17FF7209-1F4F-4F73-AA6D-7E08AE8779F3}" type="sibTrans" cxnId="{0AAB0A8F-7621-4A69-ABE0-02CD36BEBD59}">
      <dgm:prSet/>
      <dgm:spPr/>
      <dgm:t>
        <a:bodyPr/>
        <a:lstStyle/>
        <a:p>
          <a:endParaRPr lang="ru-RU"/>
        </a:p>
      </dgm:t>
    </dgm:pt>
    <dgm:pt modelId="{C8383EC7-78C5-4694-80FB-525793729B03}" type="pres">
      <dgm:prSet presAssocID="{9CD9F086-E927-468F-AB12-A760AFC7A352}" presName="compositeShape" presStyleCnt="0">
        <dgm:presLayoutVars>
          <dgm:chMax val="7"/>
          <dgm:dir/>
          <dgm:resizeHandles val="exact"/>
        </dgm:presLayoutVars>
      </dgm:prSet>
      <dgm:spPr/>
    </dgm:pt>
    <dgm:pt modelId="{FD53A71C-EFE3-494D-B1FC-39A446435C66}" type="pres">
      <dgm:prSet presAssocID="{7302468C-C9C2-4FEF-A341-56A56CB7E87C}" presName="circ1" presStyleLbl="vennNode1" presStyleIdx="0" presStyleCnt="3" custScaleX="124853" custScaleY="95925"/>
      <dgm:spPr/>
      <dgm:t>
        <a:bodyPr/>
        <a:lstStyle/>
        <a:p>
          <a:endParaRPr lang="ru-RU"/>
        </a:p>
      </dgm:t>
    </dgm:pt>
    <dgm:pt modelId="{5101E045-703A-45C8-9607-DDDD215769D5}" type="pres">
      <dgm:prSet presAssocID="{7302468C-C9C2-4FEF-A341-56A56CB7E8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9FDE7-7B34-4B73-BC42-58570550C032}" type="pres">
      <dgm:prSet presAssocID="{AD950DEF-8526-4A8A-8174-E2E184547043}" presName="circ2" presStyleLbl="vennNode1" presStyleIdx="1" presStyleCnt="3" custScaleX="117285" custScaleY="98482" custLinFactNeighborX="11879" custLinFactNeighborY="-729"/>
      <dgm:spPr/>
      <dgm:t>
        <a:bodyPr/>
        <a:lstStyle/>
        <a:p>
          <a:endParaRPr lang="ru-RU"/>
        </a:p>
      </dgm:t>
    </dgm:pt>
    <dgm:pt modelId="{AAEE7AD4-EA83-49BE-A6DC-C3A6DC2032BF}" type="pres">
      <dgm:prSet presAssocID="{AD950DEF-8526-4A8A-8174-E2E18454704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98BC0-5CA2-4670-A64C-72F69D966857}" type="pres">
      <dgm:prSet presAssocID="{B71943ED-112A-474D-AAF7-94F3E157E222}" presName="circ3" presStyleLbl="vennNode1" presStyleIdx="2" presStyleCnt="3" custScaleX="117098" custScaleY="99648" custLinFactNeighborX="-8817" custLinFactNeighborY="2908"/>
      <dgm:spPr/>
      <dgm:t>
        <a:bodyPr/>
        <a:lstStyle/>
        <a:p>
          <a:endParaRPr lang="ru-RU"/>
        </a:p>
      </dgm:t>
    </dgm:pt>
    <dgm:pt modelId="{1AFFE486-2EFE-43C7-BE6A-5A041EEC85F4}" type="pres">
      <dgm:prSet presAssocID="{B71943ED-112A-474D-AAF7-94F3E157E22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27F37-73AA-4C1F-BFDC-524566870769}" srcId="{9CD9F086-E927-468F-AB12-A760AFC7A352}" destId="{7302468C-C9C2-4FEF-A341-56A56CB7E87C}" srcOrd="0" destOrd="0" parTransId="{FF6534AA-A5CA-4F80-AE25-81A6984D5D8D}" sibTransId="{04AEA019-6AA1-4562-9FEC-DFC897149482}"/>
    <dgm:cxn modelId="{0AAB0A8F-7621-4A69-ABE0-02CD36BEBD59}" srcId="{9CD9F086-E927-468F-AB12-A760AFC7A352}" destId="{B71943ED-112A-474D-AAF7-94F3E157E222}" srcOrd="2" destOrd="0" parTransId="{BF06CCA6-AE6D-4C44-B2B8-A965A3822E1A}" sibTransId="{17FF7209-1F4F-4F73-AA6D-7E08AE8779F3}"/>
    <dgm:cxn modelId="{283D39E5-8FF0-4006-AEC1-242F6A1CC46E}" type="presOf" srcId="{AD950DEF-8526-4A8A-8174-E2E184547043}" destId="{F539FDE7-7B34-4B73-BC42-58570550C032}" srcOrd="0" destOrd="0" presId="urn:microsoft.com/office/officeart/2005/8/layout/venn1"/>
    <dgm:cxn modelId="{ABC95D6D-5281-4210-BE5D-CE4F41C2ECE4}" srcId="{9CD9F086-E927-468F-AB12-A760AFC7A352}" destId="{AD950DEF-8526-4A8A-8174-E2E184547043}" srcOrd="1" destOrd="0" parTransId="{8ADA5490-290A-487E-9656-713125BE80DC}" sibTransId="{E387399E-BA31-4CA1-847A-140D3A62CB8A}"/>
    <dgm:cxn modelId="{054F2807-9DF8-407C-9276-F6B874B41579}" type="presOf" srcId="{B71943ED-112A-474D-AAF7-94F3E157E222}" destId="{1AFFE486-2EFE-43C7-BE6A-5A041EEC85F4}" srcOrd="1" destOrd="0" presId="urn:microsoft.com/office/officeart/2005/8/layout/venn1"/>
    <dgm:cxn modelId="{3BE2197D-BF55-48DB-BCBC-EB98C55BFC34}" type="presOf" srcId="{AD950DEF-8526-4A8A-8174-E2E184547043}" destId="{AAEE7AD4-EA83-49BE-A6DC-C3A6DC2032BF}" srcOrd="1" destOrd="0" presId="urn:microsoft.com/office/officeart/2005/8/layout/venn1"/>
    <dgm:cxn modelId="{43EEC377-2A25-42B5-B89D-F38D705115C7}" type="presOf" srcId="{7302468C-C9C2-4FEF-A341-56A56CB7E87C}" destId="{FD53A71C-EFE3-494D-B1FC-39A446435C66}" srcOrd="0" destOrd="0" presId="urn:microsoft.com/office/officeart/2005/8/layout/venn1"/>
    <dgm:cxn modelId="{421DB5B9-D3A7-4CE4-971F-23EB91FD68C6}" type="presOf" srcId="{7302468C-C9C2-4FEF-A341-56A56CB7E87C}" destId="{5101E045-703A-45C8-9607-DDDD215769D5}" srcOrd="1" destOrd="0" presId="urn:microsoft.com/office/officeart/2005/8/layout/venn1"/>
    <dgm:cxn modelId="{180874FF-2BA3-423D-819A-266C8B2461D8}" type="presOf" srcId="{9CD9F086-E927-468F-AB12-A760AFC7A352}" destId="{C8383EC7-78C5-4694-80FB-525793729B03}" srcOrd="0" destOrd="0" presId="urn:microsoft.com/office/officeart/2005/8/layout/venn1"/>
    <dgm:cxn modelId="{EE1A0528-4E19-47A4-88B4-F61C6CF77894}" type="presOf" srcId="{B71943ED-112A-474D-AAF7-94F3E157E222}" destId="{65A98BC0-5CA2-4670-A64C-72F69D966857}" srcOrd="0" destOrd="0" presId="urn:microsoft.com/office/officeart/2005/8/layout/venn1"/>
    <dgm:cxn modelId="{55F042DE-24E7-46F8-AF02-97027B2A776D}" type="presParOf" srcId="{C8383EC7-78C5-4694-80FB-525793729B03}" destId="{FD53A71C-EFE3-494D-B1FC-39A446435C66}" srcOrd="0" destOrd="0" presId="urn:microsoft.com/office/officeart/2005/8/layout/venn1"/>
    <dgm:cxn modelId="{FAE834F1-900A-413E-83B9-317D30B9D0E2}" type="presParOf" srcId="{C8383EC7-78C5-4694-80FB-525793729B03}" destId="{5101E045-703A-45C8-9607-DDDD215769D5}" srcOrd="1" destOrd="0" presId="urn:microsoft.com/office/officeart/2005/8/layout/venn1"/>
    <dgm:cxn modelId="{50AFACCE-48E3-4D30-979B-0A6E8B86BD0B}" type="presParOf" srcId="{C8383EC7-78C5-4694-80FB-525793729B03}" destId="{F539FDE7-7B34-4B73-BC42-58570550C032}" srcOrd="2" destOrd="0" presId="urn:microsoft.com/office/officeart/2005/8/layout/venn1"/>
    <dgm:cxn modelId="{5220C179-9F00-4909-A0C2-C427025EAEB7}" type="presParOf" srcId="{C8383EC7-78C5-4694-80FB-525793729B03}" destId="{AAEE7AD4-EA83-49BE-A6DC-C3A6DC2032BF}" srcOrd="3" destOrd="0" presId="urn:microsoft.com/office/officeart/2005/8/layout/venn1"/>
    <dgm:cxn modelId="{5C2ADAB5-B4B8-4792-A0B4-BDF1FAEF774F}" type="presParOf" srcId="{C8383EC7-78C5-4694-80FB-525793729B03}" destId="{65A98BC0-5CA2-4670-A64C-72F69D966857}" srcOrd="4" destOrd="0" presId="urn:microsoft.com/office/officeart/2005/8/layout/venn1"/>
    <dgm:cxn modelId="{754C9FDC-609B-4D97-AB9D-FDE7CA401422}" type="presParOf" srcId="{C8383EC7-78C5-4694-80FB-525793729B03}" destId="{1AFFE486-2EFE-43C7-BE6A-5A041EEC85F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53A71C-EFE3-494D-B1FC-39A446435C66}">
      <dsp:nvSpPr>
        <dsp:cNvPr id="0" name=""/>
        <dsp:cNvSpPr/>
      </dsp:nvSpPr>
      <dsp:spPr>
        <a:xfrm>
          <a:off x="2063539" y="176937"/>
          <a:ext cx="3719007" cy="28573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>
              <a:effectLst/>
              <a:latin typeface="Bookman Old Style" pitchFamily="18" charset="0"/>
            </a:rPr>
            <a:t>Передова наука (</a:t>
          </a:r>
          <a:r>
            <a:rPr lang="en-US" sz="2400" b="1" kern="1200" noProof="0" smtClean="0">
              <a:effectLst/>
              <a:latin typeface="Bookman Old Style" pitchFamily="18" charset="0"/>
            </a:rPr>
            <a:t>Excellent Science</a:t>
          </a:r>
          <a:r>
            <a:rPr lang="uk-UA" sz="2400" b="1" kern="1200" smtClean="0">
              <a:effectLst/>
              <a:latin typeface="Bookman Old Style" pitchFamily="18" charset="0"/>
            </a:rPr>
            <a:t>)</a:t>
          </a:r>
          <a:endParaRPr lang="ru-RU" sz="2400" b="1" kern="1200" dirty="0">
            <a:effectLst/>
            <a:latin typeface="Bookman Old Style" pitchFamily="18" charset="0"/>
          </a:endParaRPr>
        </a:p>
      </dsp:txBody>
      <dsp:txXfrm>
        <a:off x="2559407" y="676969"/>
        <a:ext cx="2727272" cy="1285796"/>
      </dsp:txXfrm>
    </dsp:sp>
    <dsp:sp modelId="{F539FDE7-7B34-4B73-BC42-58570550C032}">
      <dsp:nvSpPr>
        <dsp:cNvPr id="0" name=""/>
        <dsp:cNvSpPr/>
      </dsp:nvSpPr>
      <dsp:spPr>
        <a:xfrm>
          <a:off x="3604912" y="1978833"/>
          <a:ext cx="3493578" cy="2933492"/>
        </a:xfrm>
        <a:prstGeom prst="ellipse">
          <a:avLst/>
        </a:prstGeom>
        <a:solidFill>
          <a:schemeClr val="accent4">
            <a:alpha val="50000"/>
            <a:hueOff val="-4135930"/>
            <a:satOff val="23223"/>
            <a:lumOff val="-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>
              <a:effectLst/>
              <a:latin typeface="Bookman Old Style" pitchFamily="18" charset="0"/>
            </a:rPr>
            <a:t>Соціальні виклики</a:t>
          </a:r>
          <a:endParaRPr lang="ru-RU" sz="2000" b="1" kern="1200" dirty="0" smtClean="0">
            <a:effectLst/>
            <a:latin typeface="Bookman Old Style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/>
              <a:latin typeface="Bookman Old Style" pitchFamily="18" charset="0"/>
            </a:rPr>
            <a:t>(</a:t>
          </a:r>
          <a:r>
            <a:rPr lang="en-US" sz="2000" b="1" kern="1200" noProof="0" dirty="0" smtClean="0">
              <a:effectLst/>
              <a:latin typeface="Bookman Old Style" pitchFamily="18" charset="0"/>
            </a:rPr>
            <a:t>Societal Challenges</a:t>
          </a:r>
          <a:r>
            <a:rPr lang="uk-UA" sz="2000" b="1" kern="1200" dirty="0" smtClean="0">
              <a:effectLst/>
              <a:latin typeface="Bookman Old Style" pitchFamily="18" charset="0"/>
            </a:rPr>
            <a:t>)</a:t>
          </a:r>
          <a:endParaRPr lang="ru-RU" sz="2000" b="1" kern="1200" dirty="0">
            <a:effectLst/>
            <a:latin typeface="Bookman Old Style" pitchFamily="18" charset="0"/>
          </a:endParaRPr>
        </a:p>
      </dsp:txBody>
      <dsp:txXfrm>
        <a:off x="4673365" y="2736652"/>
        <a:ext cx="2096147" cy="1613420"/>
      </dsp:txXfrm>
    </dsp:sp>
    <dsp:sp modelId="{65A98BC0-5CA2-4670-A64C-72F69D966857}">
      <dsp:nvSpPr>
        <dsp:cNvPr id="0" name=""/>
        <dsp:cNvSpPr/>
      </dsp:nvSpPr>
      <dsp:spPr>
        <a:xfrm>
          <a:off x="841588" y="2069803"/>
          <a:ext cx="3488008" cy="2968223"/>
        </a:xfrm>
        <a:prstGeom prst="ellipse">
          <a:avLst/>
        </a:prstGeom>
        <a:solidFill>
          <a:schemeClr val="accent4">
            <a:alpha val="50000"/>
            <a:hueOff val="-8271860"/>
            <a:satOff val="46445"/>
            <a:lumOff val="-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/>
              <a:latin typeface="Bookman Old Style" pitchFamily="18" charset="0"/>
            </a:rPr>
            <a:t>Лідерство у промисловості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/>
              <a:latin typeface="Bookman Old Style" pitchFamily="18" charset="0"/>
            </a:rPr>
            <a:t>(</a:t>
          </a:r>
          <a:r>
            <a:rPr lang="en-US" sz="2000" b="1" kern="1200" noProof="0" dirty="0" smtClean="0">
              <a:effectLst/>
              <a:latin typeface="Bookman Old Style" pitchFamily="18" charset="0"/>
            </a:rPr>
            <a:t>Industrial Leadership</a:t>
          </a: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)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1170042" y="2836594"/>
        <a:ext cx="2092805" cy="1632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96FFF-58D5-405A-B0D9-55B0B49B93F1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0D63-2BA8-409E-93A5-FAC66331D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CCF4-3BE2-444F-A0AF-7DB84382D376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C36D7-DD97-46C7-99A6-B8288C5FA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2137E-3F34-421B-85AA-7203A410BE20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456B-26A3-42F6-B1B0-C3AA1BB44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3733C-C4D4-4725-A62C-80CC956A9921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9E048-45A7-425D-B596-69267916F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3C0BE-92EC-4BA8-A509-D4747BE92EBE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4072-E46E-473D-85FF-41067A2F6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E586-5323-4A27-8E0F-57C07E625AF3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9473D-53A2-48EC-AD00-E44E90C08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0C5C-BFD0-4E27-AD22-0A6E6EC6995F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B2AC1-8342-4917-92FD-3125D76E1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D9D5-89AB-4B37-AEA8-3CD0FDC8A22C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938A-3102-4DCC-89C8-5CC45CED9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A7012-9A88-4C5B-B9D0-AE7A011B8B32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4CAA4-1D7D-47A3-8EF4-9FDEE7990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A3A5A-0FAF-42A8-A49F-1B7351B86BFA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C522-502C-45F3-81C5-4B4D006C7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D1DF-C02D-42DD-97E2-6B289256EF48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10BD-A320-4F6B-BE1B-FE06E7F54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36F5F2-2216-4053-83C0-765708450713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0F886D-58B4-4635-9436-C6982543E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5" r:id="rId2"/>
    <p:sldLayoutId id="2147483724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5" r:id="rId9"/>
    <p:sldLayoutId id="2147483721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7EA52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7EA5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5DCEA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661248"/>
            <a:ext cx="864096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perspectiveBelow"/>
              <a:lightRig rig="threePt" dir="t"/>
            </a:scene3d>
            <a:sp3d prstMaterial="clear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ГОРИЗОНТ 2020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126" name="Picture 6" descr="http://www.robotnik.es/blog/wp-content/uploads/2013/10/Horizon-20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9579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dirty="0" err="1" smtClean="0"/>
              <a:t>Лідерство</a:t>
            </a:r>
            <a:r>
              <a:rPr lang="ru-RU" dirty="0" smtClean="0"/>
              <a:t> у </a:t>
            </a:r>
            <a:r>
              <a:rPr lang="ru-RU" dirty="0" err="1" smtClean="0"/>
              <a:t>промисловості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інвестицій</a:t>
            </a:r>
            <a:r>
              <a:rPr lang="ru-RU" dirty="0" smtClean="0"/>
              <a:t> в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, </a:t>
            </a:r>
            <a:r>
              <a:rPr lang="ru-RU" dirty="0" err="1" smtClean="0"/>
              <a:t>надання</a:t>
            </a:r>
            <a:r>
              <a:rPr lang="ru-RU" dirty="0" smtClean="0"/>
              <a:t>  </a:t>
            </a:r>
            <a:r>
              <a:rPr lang="ru-RU" dirty="0" err="1" smtClean="0"/>
              <a:t>європейським</a:t>
            </a:r>
            <a:r>
              <a:rPr lang="ru-RU" dirty="0" smtClean="0"/>
              <a:t> </a:t>
            </a:r>
            <a:r>
              <a:rPr lang="ru-RU" dirty="0" err="1" smtClean="0"/>
              <a:t>компаніям</a:t>
            </a:r>
            <a:r>
              <a:rPr lang="ru-RU" dirty="0" smtClean="0"/>
              <a:t> </a:t>
            </a:r>
            <a:r>
              <a:rPr lang="ru-RU" dirty="0" err="1" smtClean="0"/>
              <a:t>максимальної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забезпечуючи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достатнім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Ключові технології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інформаційно-комунікаційні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нанотехнології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новітні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біотехнології</a:t>
            </a:r>
            <a:r>
              <a:rPr lang="ru-RU" dirty="0" smtClean="0"/>
              <a:t>;  </a:t>
            </a:r>
          </a:p>
          <a:p>
            <a:r>
              <a:rPr lang="ru-RU" dirty="0" err="1" smtClean="0"/>
              <a:t>передові</a:t>
            </a:r>
            <a:r>
              <a:rPr lang="ru-RU" dirty="0" smtClean="0"/>
              <a:t> </a:t>
            </a:r>
            <a:r>
              <a:rPr lang="ru-RU" dirty="0" err="1" smtClean="0"/>
              <a:t>виробничі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космічні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 Соціальні виклики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Ініціативи:</a:t>
            </a:r>
          </a:p>
          <a:p>
            <a:r>
              <a:rPr lang="uk-UA" dirty="0" smtClean="0"/>
              <a:t>Здоров</a:t>
            </a:r>
            <a:r>
              <a:rPr lang="en-US" dirty="0" smtClean="0"/>
              <a:t>’</a:t>
            </a:r>
            <a:r>
              <a:rPr lang="uk-UA" dirty="0" smtClean="0"/>
              <a:t>я та добробут</a:t>
            </a:r>
          </a:p>
          <a:p>
            <a:r>
              <a:rPr lang="uk-UA" dirty="0" smtClean="0"/>
              <a:t>Безпека продуктів харчування, стале с/г, лісництво, водне господарство, прісна вод та </a:t>
            </a:r>
            <a:r>
              <a:rPr lang="uk-UA" dirty="0" err="1" smtClean="0"/>
              <a:t>біо-економіка</a:t>
            </a:r>
            <a:endParaRPr lang="uk-UA" dirty="0" smtClean="0"/>
          </a:p>
          <a:p>
            <a:r>
              <a:rPr lang="uk-UA" dirty="0" smtClean="0"/>
              <a:t>Безпечна, чиста та ефективна енергетика</a:t>
            </a:r>
          </a:p>
          <a:p>
            <a:r>
              <a:rPr lang="uk-UA" dirty="0" smtClean="0"/>
              <a:t>Розумний, зелений та інтегрований транспорт</a:t>
            </a:r>
          </a:p>
          <a:p>
            <a:r>
              <a:rPr lang="uk-UA" dirty="0" smtClean="0"/>
              <a:t>Навколишнє середовище, клімат, ефективність ресурсів</a:t>
            </a:r>
          </a:p>
          <a:p>
            <a:r>
              <a:rPr lang="uk-UA" dirty="0" smtClean="0"/>
              <a:t>Інноваційне та розумне суспільство</a:t>
            </a:r>
          </a:p>
          <a:p>
            <a:r>
              <a:rPr lang="uk-UA" dirty="0" smtClean="0"/>
              <a:t>Безпечне суспільство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507288" cy="5632450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Бюджет програми «Горизонт 2020»: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«Передова наука» - 24,3 млрд. євро;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«Лідерство у промисловості» - 17 млрд. євро;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«Суспільні виклики» - 31 млрд. євро.</a:t>
            </a:r>
            <a:endParaRPr lang="uk-UA" sz="28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536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5163" y="597852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704850"/>
            <a:ext cx="8640763" cy="6365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Хто має право на фінансування від ЄС?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313"/>
            <a:ext cx="8363272" cy="51133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будь-яка юридична особа, заснована в країні-учасниці ЄС або в асоційованій країні, або створена за законодавством ЄС;  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будь-яка міжнародна організація з участю ЄС; 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будь-яка юридична особа, заснована в третій країні,  визначеній в робочій програмі.  </a:t>
            </a:r>
            <a:endParaRPr lang="uk-UA" sz="28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638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5163" y="597852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Умови участі </a:t>
            </a:r>
            <a:endParaRPr lang="uk-UA" sz="40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Не менше трьох юридичних осіб;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Кожна з трьох юридичних осіб повинна бути заснована в країні-учасниці ЄС або в асоційованій країні;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Жодні дві з трьох юридичних осіб не можуть бути засновані в одній і тій самій країні-учасниці ЄС або в асоційованій країні;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Усі три юридичні особи повинні бути незалежними одна від одної.</a:t>
            </a:r>
            <a:endParaRPr lang="uk-UA" sz="28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5163" y="597852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Більше інформації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48866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http://ec.europa.eu/programmes/horizon2020/en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5807" t="8854" r="7857" b="4865"/>
          <a:stretch>
            <a:fillRect/>
          </a:stretch>
        </p:blipFill>
        <p:spPr bwMode="auto">
          <a:xfrm>
            <a:off x="611560" y="1988840"/>
            <a:ext cx="775629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1143000"/>
          </a:xfrm>
        </p:spPr>
        <p:txBody>
          <a:bodyPr/>
          <a:lstStyle/>
          <a:p>
            <a:r>
              <a:rPr lang="uk-UA" sz="4400" dirty="0" smtClean="0"/>
              <a:t>Портал учасників, перші конкурси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519446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http://ec.europa.eu/research/participants/portal/desktop/en/opportunities/h2020/index.html</a:t>
            </a:r>
            <a:endParaRPr lang="ru-RU" sz="16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 l="13555" t="12963" r="13833" b="1726"/>
          <a:stretch>
            <a:fillRect/>
          </a:stretch>
        </p:blipFill>
        <p:spPr bwMode="auto">
          <a:xfrm>
            <a:off x="467544" y="1412776"/>
            <a:ext cx="78488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545137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635896" y="3068960"/>
            <a:ext cx="2839277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9750" y="333375"/>
            <a:ext cx="799306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Перші конкурси за програмою Горизонт 2020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8442" name="Рисунок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5163" y="597852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1336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Дякую за увагу!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 </a:t>
            </a:r>
            <a:r>
              <a:rPr lang="ru-RU" dirty="0" err="1" smtClean="0"/>
              <a:t>Рамкова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, </a:t>
            </a:r>
            <a:r>
              <a:rPr lang="ru-RU" dirty="0" err="1" smtClean="0"/>
              <a:t>поданих</a:t>
            </a:r>
            <a:r>
              <a:rPr lang="ru-RU" dirty="0" smtClean="0"/>
              <a:t> на </a:t>
            </a:r>
            <a:r>
              <a:rPr lang="ru-RU" dirty="0" err="1" smtClean="0"/>
              <a:t>фінансування</a:t>
            </a:r>
            <a:r>
              <a:rPr lang="ru-RU" dirty="0" smtClean="0"/>
              <a:t> в межах 7-ї </a:t>
            </a:r>
            <a:r>
              <a:rPr lang="ru-RU" dirty="0" err="1" smtClean="0"/>
              <a:t>Рамкової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ЄС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,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увійшла</a:t>
            </a:r>
            <a:r>
              <a:rPr lang="ru-RU" dirty="0" smtClean="0"/>
              <a:t> до десятки </a:t>
            </a:r>
            <a:r>
              <a:rPr lang="ru-RU" dirty="0" err="1" smtClean="0"/>
              <a:t>країн-не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 ЄС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зайняла</a:t>
            </a:r>
            <a:r>
              <a:rPr lang="ru-RU" dirty="0" smtClean="0"/>
              <a:t> друге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та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бере</a:t>
            </a:r>
            <a:r>
              <a:rPr lang="ru-RU" dirty="0" smtClean="0"/>
              <a:t> участь в проектах РП7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загальним</a:t>
            </a:r>
            <a:r>
              <a:rPr lang="ru-RU" dirty="0" smtClean="0"/>
              <a:t> бюджетом </a:t>
            </a:r>
            <a:r>
              <a:rPr lang="ru-RU" dirty="0" err="1" smtClean="0"/>
              <a:t>близько</a:t>
            </a:r>
            <a:r>
              <a:rPr lang="ru-RU" dirty="0" smtClean="0"/>
              <a:t> 370 млн. </a:t>
            </a:r>
            <a:r>
              <a:rPr lang="ru-RU" dirty="0" err="1" smtClean="0"/>
              <a:t>євро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16,5 млн. </a:t>
            </a:r>
            <a:r>
              <a:rPr lang="ru-RU" dirty="0" err="1" smtClean="0"/>
              <a:t>євро</a:t>
            </a:r>
            <a:r>
              <a:rPr lang="ru-RU" dirty="0" smtClean="0"/>
              <a:t> </a:t>
            </a:r>
            <a:r>
              <a:rPr lang="ru-RU" dirty="0" err="1" smtClean="0"/>
              <a:t>надано</a:t>
            </a:r>
            <a:r>
              <a:rPr lang="ru-RU" dirty="0" smtClean="0"/>
              <a:t> </a:t>
            </a:r>
            <a:r>
              <a:rPr lang="ru-RU" dirty="0" err="1" smtClean="0"/>
              <a:t>учасникам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Горизонт 2020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увійшла</a:t>
            </a:r>
            <a:r>
              <a:rPr lang="ru-RU" dirty="0" smtClean="0"/>
              <a:t> до </a:t>
            </a:r>
            <a:r>
              <a:rPr lang="ru-RU" sz="3600" b="1" dirty="0" smtClean="0"/>
              <a:t>11</a:t>
            </a:r>
            <a:r>
              <a:rPr lang="ru-RU" dirty="0" smtClean="0"/>
              <a:t>-ти </a:t>
            </a:r>
            <a:r>
              <a:rPr lang="ru-RU" dirty="0" err="1" smtClean="0"/>
              <a:t>провідних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визначені</a:t>
            </a:r>
            <a:r>
              <a:rPr lang="ru-RU" dirty="0" smtClean="0"/>
              <a:t> </a:t>
            </a:r>
            <a:r>
              <a:rPr lang="ru-RU" dirty="0" err="1" smtClean="0"/>
              <a:t>ключовими</a:t>
            </a:r>
            <a:r>
              <a:rPr lang="ru-RU" dirty="0" smtClean="0"/>
              <a:t> </a:t>
            </a:r>
            <a:r>
              <a:rPr lang="ru-RU" dirty="0" err="1" smtClean="0"/>
              <a:t>стратегічними</a:t>
            </a:r>
            <a:r>
              <a:rPr lang="ru-RU" dirty="0" smtClean="0"/>
              <a:t> партнерами ЄС в </a:t>
            </a:r>
            <a:r>
              <a:rPr lang="ru-RU" dirty="0" err="1" smtClean="0"/>
              <a:t>програмі</a:t>
            </a:r>
            <a:r>
              <a:rPr lang="ru-RU" dirty="0" smtClean="0"/>
              <a:t> ЄС «Горизонт </a:t>
            </a:r>
            <a:r>
              <a:rPr lang="ru-RU" dirty="0" smtClean="0"/>
              <a:t>2020»</a:t>
            </a:r>
          </a:p>
          <a:p>
            <a:endParaRPr lang="ru-RU" dirty="0" smtClean="0"/>
          </a:p>
          <a:p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визнана</a:t>
            </a:r>
            <a:r>
              <a:rPr lang="ru-RU" dirty="0" smtClean="0"/>
              <a:t> </a:t>
            </a:r>
            <a:r>
              <a:rPr lang="ru-RU" dirty="0" err="1" smtClean="0"/>
              <a:t>єдиним</a:t>
            </a:r>
            <a:r>
              <a:rPr lang="ru-RU" dirty="0" smtClean="0"/>
              <a:t> </a:t>
            </a:r>
            <a:r>
              <a:rPr lang="ru-RU" dirty="0" err="1" smtClean="0"/>
              <a:t>стратегічним</a:t>
            </a:r>
            <a:r>
              <a:rPr lang="ru-RU" dirty="0" smtClean="0"/>
              <a:t> партнером </a:t>
            </a:r>
            <a:r>
              <a:rPr lang="ru-RU" dirty="0" err="1" smtClean="0"/>
              <a:t>Євросоюзу</a:t>
            </a:r>
            <a:r>
              <a:rPr lang="ru-RU" dirty="0" smtClean="0"/>
              <a:t> у 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327650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Програма «Горизонт 2020»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об’єднує: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«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Рамкову програму з досліджень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»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«Рамкову програму з </a:t>
            </a:r>
            <a:r>
              <a:rPr lang="uk-UA" sz="28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конкурентоспро-можності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та інновацій»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Європейський інститут інновацій та технологій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(«ЕІТ»)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14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5163" y="597852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68801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Ключові характеристики нової Програми: </a:t>
            </a:r>
            <a:endParaRPr lang="uk-UA" sz="28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Значне спрощення фінансування завдяки спрощенню структури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програми;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Інтеграція досліджень та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інновацій;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Збільшення підтримки інновацій та діяльності, наближеної до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ринку;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Зосередження на розвитку бізнес можливостей з акцентом на «суспільних викликах»; </a:t>
            </a:r>
            <a:endParaRPr lang="uk-UA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Надання більших можливостей новим учасникам та молодим перспективним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науковцям.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17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5163" y="597852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55942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3-компонентна структура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19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5163" y="597852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611560" y="1397000"/>
          <a:ext cx="784887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Передова наука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Ініціативи:</a:t>
            </a:r>
          </a:p>
          <a:p>
            <a:r>
              <a:rPr lang="uk-UA" dirty="0" smtClean="0"/>
              <a:t>Європейська дослідницька рада (</a:t>
            </a:r>
            <a:r>
              <a:rPr lang="en-US" dirty="0" smtClean="0"/>
              <a:t>ERC</a:t>
            </a:r>
            <a:r>
              <a:rPr lang="uk-UA" dirty="0" smtClean="0"/>
              <a:t>)</a:t>
            </a:r>
            <a:endParaRPr lang="en-US" dirty="0" smtClean="0"/>
          </a:p>
          <a:p>
            <a:r>
              <a:rPr lang="ru-RU" dirty="0" err="1" smtClean="0"/>
              <a:t>Майбутн</a:t>
            </a:r>
            <a:r>
              <a:rPr lang="uk-UA" dirty="0" smtClean="0"/>
              <a:t>і технології (</a:t>
            </a:r>
            <a:r>
              <a:rPr lang="en-US" dirty="0" smtClean="0"/>
              <a:t>FET</a:t>
            </a:r>
            <a:r>
              <a:rPr lang="uk-UA" dirty="0" smtClean="0"/>
              <a:t>)</a:t>
            </a:r>
            <a:endParaRPr lang="en-US" dirty="0" smtClean="0"/>
          </a:p>
          <a:p>
            <a:r>
              <a:rPr lang="uk-UA" dirty="0" smtClean="0"/>
              <a:t>Дії Марії </a:t>
            </a:r>
            <a:r>
              <a:rPr lang="uk-UA" dirty="0" err="1" smtClean="0"/>
              <a:t>Склодовської-Кюрі</a:t>
            </a:r>
            <a:endParaRPr lang="uk-UA" dirty="0" smtClean="0"/>
          </a:p>
          <a:p>
            <a:r>
              <a:rPr lang="uk-UA" dirty="0" smtClean="0"/>
              <a:t>Дослідницькі інфраструктури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Передова наука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досконалості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наукової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та </a:t>
            </a:r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стабільності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довготривалої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dirty="0" err="1" smtClean="0"/>
              <a:t>Лідерство</a:t>
            </a:r>
            <a:r>
              <a:rPr lang="ru-RU" dirty="0" smtClean="0"/>
              <a:t> у </a:t>
            </a:r>
            <a:r>
              <a:rPr lang="ru-RU" dirty="0" err="1" smtClean="0"/>
              <a:t>промисловості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Ініціативи</a:t>
            </a:r>
          </a:p>
          <a:p>
            <a:r>
              <a:rPr lang="uk-UA" dirty="0" smtClean="0"/>
              <a:t>Лідерство в індустріальних технологіях – ІКТ, ключові передові технології, космос</a:t>
            </a:r>
          </a:p>
          <a:p>
            <a:endParaRPr lang="uk-UA" dirty="0" smtClean="0"/>
          </a:p>
          <a:p>
            <a:r>
              <a:rPr lang="uk-UA" dirty="0" smtClean="0"/>
              <a:t>Доступ до ризикового фінансування</a:t>
            </a:r>
          </a:p>
          <a:p>
            <a:endParaRPr lang="uk-UA" dirty="0" smtClean="0"/>
          </a:p>
          <a:p>
            <a:r>
              <a:rPr lang="uk-UA" dirty="0" err="1" smtClean="0"/>
              <a:t>Іновації</a:t>
            </a:r>
            <a:r>
              <a:rPr lang="uk-UA" dirty="0" smtClean="0"/>
              <a:t> в </a:t>
            </a:r>
            <a:r>
              <a:rPr lang="en-US" dirty="0" smtClean="0"/>
              <a:t>SME (</a:t>
            </a:r>
            <a:r>
              <a:rPr lang="uk-UA" dirty="0" smtClean="0"/>
              <a:t>підприємства </a:t>
            </a:r>
            <a:r>
              <a:rPr lang="ru-RU" dirty="0" smtClean="0"/>
              <a:t>мал</a:t>
            </a:r>
            <a:r>
              <a:rPr lang="uk-UA" dirty="0" err="1" smtClean="0"/>
              <a:t>ого</a:t>
            </a:r>
            <a:r>
              <a:rPr lang="uk-UA" dirty="0" smtClean="0"/>
              <a:t> та середнього бізнесу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543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7 Рамкова Програма</vt:lpstr>
      <vt:lpstr>Горизонт 2020</vt:lpstr>
      <vt:lpstr>Слайд 4</vt:lpstr>
      <vt:lpstr>Слайд 5</vt:lpstr>
      <vt:lpstr>Слайд 6</vt:lpstr>
      <vt:lpstr>1. Передова наука</vt:lpstr>
      <vt:lpstr>1. Передова наука</vt:lpstr>
      <vt:lpstr>2. Лідерство у промисловості</vt:lpstr>
      <vt:lpstr>2. Лідерство у промисловості</vt:lpstr>
      <vt:lpstr>Ключові технології</vt:lpstr>
      <vt:lpstr>3. Соціальні виклики</vt:lpstr>
      <vt:lpstr>Слайд 13</vt:lpstr>
      <vt:lpstr>Хто має право на фінансування від ЄС?</vt:lpstr>
      <vt:lpstr>Умови участі </vt:lpstr>
      <vt:lpstr>Більше інформації</vt:lpstr>
      <vt:lpstr>Портал учасників, перші конкурси</vt:lpstr>
      <vt:lpstr>Слайд 18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Юля</cp:lastModifiedBy>
  <cp:revision>31</cp:revision>
  <dcterms:created xsi:type="dcterms:W3CDTF">2013-12-19T07:34:55Z</dcterms:created>
  <dcterms:modified xsi:type="dcterms:W3CDTF">2014-01-22T15:46:59Z</dcterms:modified>
</cp:coreProperties>
</file>