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534" r:id="rId2"/>
    <p:sldId id="3535" r:id="rId3"/>
    <p:sldId id="3536" r:id="rId4"/>
    <p:sldId id="3544" r:id="rId5"/>
    <p:sldId id="3537" r:id="rId6"/>
    <p:sldId id="3545" r:id="rId7"/>
    <p:sldId id="3541" r:id="rId8"/>
    <p:sldId id="3542" r:id="rId9"/>
    <p:sldId id="3543" r:id="rId10"/>
    <p:sldId id="3548" r:id="rId11"/>
  </p:sldIdLst>
  <p:sldSz cx="9144000" cy="6858000" type="screen4x3"/>
  <p:notesSz cx="9874250" cy="6797675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sz="4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33"/>
    <a:srgbClr val="0066FF"/>
    <a:srgbClr val="808000"/>
    <a:srgbClr val="FFCC99"/>
    <a:srgbClr val="FFFFCC"/>
    <a:srgbClr val="FF6600"/>
    <a:srgbClr val="9900FF"/>
    <a:srgbClr val="0099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995" autoAdjust="0"/>
    <p:restoredTop sz="91168" autoAdjust="0"/>
  </p:normalViewPr>
  <p:slideViewPr>
    <p:cSldViewPr snapToGrid="0">
      <p:cViewPr>
        <p:scale>
          <a:sx n="90" d="100"/>
          <a:sy n="90" d="100"/>
        </p:scale>
        <p:origin x="-46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3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741" cy="33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6" tIns="46076" rIns="92156" bIns="46076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3779" y="0"/>
            <a:ext cx="4278894" cy="33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6" tIns="46076" rIns="92156" bIns="46076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89C0C4EF-99E6-4287-868C-F13EB539DDE3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224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11"/>
            <a:ext cx="4275741" cy="33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6" tIns="46076" rIns="92156" bIns="46076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 smtClean="0"/>
            </a:lvl1pPr>
          </a:lstStyle>
          <a:p>
            <a:pPr>
              <a:defRPr/>
            </a:pPr>
            <a:r>
              <a:rPr lang="ru-RU"/>
              <a:t>COMP3\D:\DOCUMENTS\СП Ковтун\Звіт ДМС-2011\Zvit 2011 ot 27-01-2012</a:t>
            </a:r>
          </a:p>
        </p:txBody>
      </p:sp>
      <p:sp>
        <p:nvSpPr>
          <p:cNvPr id="224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3779" y="6457711"/>
            <a:ext cx="4278894" cy="33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6" tIns="46076" rIns="92156" bIns="46076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F3E2A360-09D9-4CF4-A0EF-B4C2388DC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741" cy="33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6" tIns="46076" rIns="92156" bIns="46076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779" y="0"/>
            <a:ext cx="4278894" cy="33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6" tIns="46076" rIns="92156" bIns="46076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C0AA3F05-BB81-4A02-B2EE-CCA9FD7B8C80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187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4850" y="511175"/>
            <a:ext cx="3397250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952" y="3228856"/>
            <a:ext cx="7900346" cy="305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6" tIns="46076" rIns="92156" bIns="460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noProof="0" smtClean="0"/>
              <a:t>Образец текста</a:t>
            </a:r>
          </a:p>
          <a:p>
            <a:pPr lvl="1"/>
            <a:r>
              <a:rPr lang="uk-UA" noProof="0" smtClean="0"/>
              <a:t>Второй уровень</a:t>
            </a:r>
          </a:p>
          <a:p>
            <a:pPr lvl="2"/>
            <a:r>
              <a:rPr lang="uk-UA" noProof="0" smtClean="0"/>
              <a:t>Третий уровень</a:t>
            </a:r>
          </a:p>
          <a:p>
            <a:pPr lvl="3"/>
            <a:r>
              <a:rPr lang="uk-UA" noProof="0" smtClean="0"/>
              <a:t>Четвертый уровень</a:t>
            </a:r>
          </a:p>
          <a:p>
            <a:pPr lvl="4"/>
            <a:r>
              <a:rPr lang="uk-UA" noProof="0" smtClean="0"/>
              <a:t>Пятый уровень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711"/>
            <a:ext cx="4275741" cy="33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6" tIns="46076" rIns="92156" bIns="46076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 smtClean="0"/>
            </a:lvl1pPr>
          </a:lstStyle>
          <a:p>
            <a:pPr>
              <a:defRPr/>
            </a:pPr>
            <a:r>
              <a:rPr lang="ru-RU"/>
              <a:t>COMP3\D:\DOCUMENTS\СП Ковтун\Звіт ДМС-2011\Zvit 2011 ot 27-01-2012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779" y="6457711"/>
            <a:ext cx="4278894" cy="33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6" tIns="46076" rIns="92156" bIns="46076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24CDC830-5AC3-487F-A10C-5A426311554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57DC8-350B-412F-8083-5EA8E5CF9B12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E960B-9047-4360-AB16-61721074127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BD13E-4CC2-4870-A16F-64AA6B0DE3FC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28EA2-B506-4BBA-ABB1-D88D5C5E0FA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96461-453B-4B07-8CC6-B05294FD6660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7B0E3-21D2-487D-B81F-FF329F533B6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95300" y="1600206"/>
            <a:ext cx="8915400" cy="4525963"/>
          </a:xfrm>
        </p:spPr>
        <p:txBody>
          <a:bodyPr/>
          <a:lstStyle/>
          <a:p>
            <a:pPr lvl="0"/>
            <a:endParaRPr lang="uk-UA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59BE9-D103-4382-866E-C8F47C4063D2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B036B-CBD2-4442-9558-27FCC616B90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93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93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66C3-731F-4C5C-839B-37240400D11E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EEF09-C945-4827-B235-2E6CC0955F3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2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6A9A8-38A7-4831-A756-B890ECF322F4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ED757-58DB-4D83-A4D0-663A8F2B429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895B2-87E4-4579-A438-911DEB7CFC65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75BB3-F959-4C00-91A6-38863006A65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FC3DD-72AB-43AE-8661-77DAFDE93CC2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D09D3-B880-4C3B-B39B-A91D3B2BE97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FC7C6-A844-478B-9C6B-379286C425E0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B61FA-829D-433B-BBC0-387451B23BA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40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954BE-F915-4FEA-B57A-A0BFEE81B415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463B3-C7D7-431F-953A-2D69B75367A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B1EC7-8140-4D3B-A19A-16D2B4B82DA5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E7DCE-A28D-4DD5-8F8A-2E0B87F5D2E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280AD-965C-498F-9523-503E383ACEC2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D0DB-0295-4C9E-A130-891FE282DE0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1C789-DD54-4A60-A5FA-04F29D0517E1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F88F5-B172-492A-A83C-CC4FA8881F8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93" y="4800600"/>
            <a:ext cx="5486400" cy="5667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93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93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10EC4-6EE9-4830-8FB9-363A1D70187C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25A36-8A18-4EDD-9B48-4CC447E705E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fld id="{938FC98E-6ECD-43B8-B28F-691698474006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CFCCEE0D-6084-45D5-A6AA-3E10C58C383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ncreast.eu/en/2041.php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2match.eu/aquamatch2015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2match.eu/energydaysgraz2016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1387" y="1839435"/>
            <a:ext cx="8750595" cy="3458245"/>
          </a:xfrm>
        </p:spPr>
        <p:txBody>
          <a:bodyPr wrap="square" lIns="36000" tIns="36000" rIns="36000" bIns="36000" rtlCol="0">
            <a:spAutoFit/>
            <a:scene3d>
              <a:camera prst="perspectiveRight" fov="600000"/>
              <a:lightRig rig="threePt" dir="t"/>
            </a:scene3d>
            <a:flatTx/>
          </a:bodyPr>
          <a:lstStyle/>
          <a:p>
            <a:r>
              <a:rPr lang="uk-UA" sz="4400" b="1" dirty="0" smtClean="0">
                <a:solidFill>
                  <a:srgbClr val="0070C0"/>
                </a:solidFill>
              </a:rPr>
              <a:t>Конкурс заявок на отримання фінансування участі дослідників з країн східного партнерства у партнерських заходах в ЄС</a:t>
            </a:r>
          </a:p>
        </p:txBody>
      </p:sp>
      <p:sp>
        <p:nvSpPr>
          <p:cNvPr id="3" name="Rectangle 32"/>
          <p:cNvSpPr>
            <a:spLocks noChangeArrowheads="1"/>
          </p:cNvSpPr>
          <p:nvPr/>
        </p:nvSpPr>
        <p:spPr bwMode="auto">
          <a:xfrm>
            <a:off x="3551274" y="5649876"/>
            <a:ext cx="537542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uk-UA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відділ міжнародних проектів</a:t>
            </a:r>
          </a:p>
          <a:p>
            <a:pPr algn="r">
              <a:defRPr/>
            </a:pPr>
            <a:r>
              <a:rPr lang="uk-UA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24 вересня</a:t>
            </a:r>
            <a:r>
              <a:rPr lang="uk-U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uk-UA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2015 р.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026" name="Picture 2" descr="C:\Documents and Settings\Admin\Рабочий стол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10535" y="196740"/>
            <a:ext cx="1785937" cy="1616075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Рисунок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567" y="308344"/>
            <a:ext cx="2509761" cy="1105786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Рабочий стол\Рисунок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2029" y="318714"/>
            <a:ext cx="2062398" cy="10209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0" y="1928073"/>
            <a:ext cx="9144000" cy="1180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  <a:scene3d>
              <a:camera prst="perspectiveRight" fov="600000"/>
              <a:lightRig rig="threePt" dir="t"/>
            </a:scene3d>
            <a:flatTx/>
          </a:bodyPr>
          <a:lstStyle/>
          <a:p>
            <a:pPr marL="457200" indent="-457200" algn="ctr" eaLnBrk="0" hangingPunct="0">
              <a:spcBef>
                <a:spcPct val="20000"/>
              </a:spcBef>
            </a:pPr>
            <a:r>
              <a:rPr lang="en-US" sz="3600" b="0" dirty="0" smtClean="0"/>
              <a:t>	</a:t>
            </a:r>
            <a:r>
              <a:rPr lang="uk-UA" sz="7200" b="0" dirty="0" smtClean="0">
                <a:solidFill>
                  <a:srgbClr val="002060"/>
                </a:solidFill>
              </a:rPr>
              <a:t>Дякую за увагу!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226827" y="287079"/>
            <a:ext cx="8708066" cy="598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  <a:scene3d>
              <a:camera prst="perspectiveRight" fov="600000"/>
              <a:lightRig rig="threePt" dir="t"/>
            </a:scene3d>
            <a:flatTx/>
          </a:bodyPr>
          <a:lstStyle/>
          <a:p>
            <a:pPr marL="457200" lvl="0" indent="-457200" eaLnBrk="0" hangingPunct="0">
              <a:spcBef>
                <a:spcPct val="20000"/>
              </a:spcBef>
            </a:pPr>
            <a:r>
              <a:rPr lang="en-US" sz="2200" dirty="0" smtClean="0">
                <a:solidFill>
                  <a:srgbClr val="002060"/>
                </a:solidFill>
              </a:rPr>
              <a:t>	</a:t>
            </a:r>
            <a:r>
              <a:rPr lang="uk-UA" sz="3200" b="0" dirty="0" smtClean="0">
                <a:solidFill>
                  <a:srgbClr val="002060"/>
                </a:solidFill>
              </a:rPr>
              <a:t>В рамках проектів </a:t>
            </a:r>
            <a:r>
              <a:rPr lang="uk-UA" sz="3200" b="0" dirty="0" err="1" smtClean="0">
                <a:solidFill>
                  <a:srgbClr val="002060"/>
                </a:solidFill>
              </a:rPr>
              <a:t>IncoNet</a:t>
            </a:r>
            <a:r>
              <a:rPr lang="uk-UA" sz="3200" b="0" dirty="0" smtClean="0">
                <a:solidFill>
                  <a:srgbClr val="002060"/>
                </a:solidFill>
              </a:rPr>
              <a:t> </a:t>
            </a:r>
            <a:r>
              <a:rPr lang="uk-UA" sz="3200" b="0" dirty="0" err="1" smtClean="0">
                <a:solidFill>
                  <a:srgbClr val="002060"/>
                </a:solidFill>
              </a:rPr>
              <a:t>EaP</a:t>
            </a:r>
            <a:r>
              <a:rPr lang="uk-UA" sz="3200" b="0" dirty="0" smtClean="0">
                <a:solidFill>
                  <a:srgbClr val="002060"/>
                </a:solidFill>
              </a:rPr>
              <a:t> та </a:t>
            </a:r>
            <a:r>
              <a:rPr lang="uk-UA" sz="3200" b="0" dirty="0" err="1" smtClean="0">
                <a:solidFill>
                  <a:srgbClr val="002060"/>
                </a:solidFill>
              </a:rPr>
              <a:t>IncoNet</a:t>
            </a:r>
            <a:r>
              <a:rPr lang="uk-UA" sz="3200" b="0" dirty="0" smtClean="0">
                <a:solidFill>
                  <a:srgbClr val="002060"/>
                </a:solidFill>
              </a:rPr>
              <a:t> CA було розроблено грантову схему для розширення участі представників країн Центральної Азії та Східної Європи в інформаційних заходах ЄС з тематикою, орієнтованою на пріоритетні напрями програми Горизонт 2020. Такі заходи представляють собою основу для встановлення тісних контактів, надають змогу знайти європейський консорціум для співробітництва, а також заявити про себе і свою дослідну організацію.</a:t>
            </a:r>
            <a:endParaRPr lang="uk-UA" sz="2200" b="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237459" y="85059"/>
            <a:ext cx="8708066" cy="6351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  <a:scene3d>
              <a:camera prst="perspectiveRight" fov="600000"/>
              <a:lightRig rig="threePt" dir="t"/>
            </a:scene3d>
            <a:flatTx/>
          </a:bodyPr>
          <a:lstStyle/>
          <a:p>
            <a:pPr marL="457200" indent="-457200" eaLnBrk="0" hangingPunct="0">
              <a:spcBef>
                <a:spcPct val="20000"/>
              </a:spcBef>
            </a:pPr>
            <a:r>
              <a:rPr lang="en-US" sz="2800" dirty="0" smtClean="0"/>
              <a:t>	</a:t>
            </a:r>
            <a:r>
              <a:rPr lang="uk-UA" sz="4000" b="0" dirty="0" smtClean="0">
                <a:solidFill>
                  <a:srgbClr val="002060"/>
                </a:solidFill>
              </a:rPr>
              <a:t>Тематичними пріоритетами конкурсу проектних пропозицій є три суспільні виклики, а саме: </a:t>
            </a:r>
          </a:p>
          <a:p>
            <a:pPr marL="457200" indent="-457200" eaLnBrk="0" hangingPunct="0">
              <a:spcBef>
                <a:spcPct val="20000"/>
              </a:spcBef>
            </a:pPr>
            <a:r>
              <a:rPr lang="uk-UA" sz="4000" b="0" dirty="0" smtClean="0">
                <a:solidFill>
                  <a:srgbClr val="002060"/>
                </a:solidFill>
              </a:rPr>
              <a:t>	- Здоров’я</a:t>
            </a:r>
            <a:r>
              <a:rPr lang="en-US" sz="4000" b="0" dirty="0" smtClean="0">
                <a:solidFill>
                  <a:srgbClr val="002060"/>
                </a:solidFill>
              </a:rPr>
              <a:t>,</a:t>
            </a:r>
            <a:endParaRPr lang="uk-UA" sz="4000" b="0" dirty="0" smtClean="0">
              <a:solidFill>
                <a:srgbClr val="002060"/>
              </a:solidFill>
            </a:endParaRPr>
          </a:p>
          <a:p>
            <a:pPr marL="457200" indent="-457200" eaLnBrk="0" hangingPunct="0">
              <a:spcBef>
                <a:spcPct val="20000"/>
              </a:spcBef>
            </a:pPr>
            <a:r>
              <a:rPr lang="uk-UA" sz="4000" b="0" dirty="0" smtClean="0">
                <a:solidFill>
                  <a:srgbClr val="002060"/>
                </a:solidFill>
              </a:rPr>
              <a:t>	- Енергетика</a:t>
            </a:r>
            <a:r>
              <a:rPr lang="en-US" sz="4000" b="0" dirty="0" smtClean="0">
                <a:solidFill>
                  <a:srgbClr val="002060"/>
                </a:solidFill>
              </a:rPr>
              <a:t>,</a:t>
            </a:r>
            <a:r>
              <a:rPr lang="uk-UA" sz="4000" b="0" dirty="0" smtClean="0">
                <a:solidFill>
                  <a:srgbClr val="002060"/>
                </a:solidFill>
              </a:rPr>
              <a:t> </a:t>
            </a:r>
          </a:p>
          <a:p>
            <a:pPr marL="457200" indent="-457200" eaLnBrk="0" hangingPunct="0">
              <a:spcBef>
                <a:spcPct val="20000"/>
              </a:spcBef>
            </a:pPr>
            <a:r>
              <a:rPr lang="uk-UA" sz="4000" b="0" dirty="0" smtClean="0">
                <a:solidFill>
                  <a:srgbClr val="002060"/>
                </a:solidFill>
              </a:rPr>
              <a:t>	- Зміни клімату</a:t>
            </a:r>
            <a:r>
              <a:rPr lang="en-US" sz="4000" b="0" dirty="0" smtClean="0">
                <a:solidFill>
                  <a:srgbClr val="002060"/>
                </a:solidFill>
              </a:rPr>
              <a:t>.</a:t>
            </a:r>
            <a:r>
              <a:rPr lang="uk-UA" sz="4000" b="0" dirty="0" smtClean="0">
                <a:solidFill>
                  <a:srgbClr val="002060"/>
                </a:solidFill>
              </a:rPr>
              <a:t> </a:t>
            </a:r>
            <a:endParaRPr lang="en-US" sz="4000" b="0" dirty="0" smtClean="0">
              <a:solidFill>
                <a:srgbClr val="002060"/>
              </a:solidFill>
            </a:endParaRPr>
          </a:p>
          <a:p>
            <a:pPr marL="457200" indent="-457200" eaLnBrk="0" hangingPunct="0">
              <a:spcBef>
                <a:spcPct val="20000"/>
              </a:spcBef>
            </a:pPr>
            <a:r>
              <a:rPr lang="en-US" sz="4000" b="0" dirty="0" smtClean="0">
                <a:solidFill>
                  <a:srgbClr val="002060"/>
                </a:solidFill>
              </a:rPr>
              <a:t>	</a:t>
            </a:r>
            <a:r>
              <a:rPr lang="uk-UA" sz="4000" b="0" dirty="0" smtClean="0">
                <a:solidFill>
                  <a:srgbClr val="002060"/>
                </a:solidFill>
              </a:rPr>
              <a:t>Максимальна сума гранту</a:t>
            </a:r>
          </a:p>
          <a:p>
            <a:pPr marL="457200" indent="-457200" eaLnBrk="0" hangingPunct="0">
              <a:spcBef>
                <a:spcPts val="0"/>
              </a:spcBef>
            </a:pPr>
            <a:r>
              <a:rPr lang="uk-UA" sz="4000" b="0" dirty="0" smtClean="0">
                <a:solidFill>
                  <a:srgbClr val="002060"/>
                </a:solidFill>
              </a:rPr>
              <a:t>	3</a:t>
            </a:r>
            <a:r>
              <a:rPr lang="en-US" sz="4000" b="0" dirty="0" smtClean="0">
                <a:solidFill>
                  <a:srgbClr val="002060"/>
                </a:solidFill>
              </a:rPr>
              <a:t> </a:t>
            </a:r>
            <a:r>
              <a:rPr lang="uk-UA" sz="4000" b="0" dirty="0" smtClean="0">
                <a:solidFill>
                  <a:srgbClr val="002060"/>
                </a:solidFill>
              </a:rPr>
              <a:t>тис. євро. </a:t>
            </a:r>
          </a:p>
          <a:p>
            <a:pPr marL="457200" indent="-457200" eaLnBrk="0" hangingPunct="0">
              <a:spcBef>
                <a:spcPts val="0"/>
              </a:spcBef>
            </a:pPr>
            <a:endParaRPr lang="uk-UA" sz="1600" b="0" dirty="0" smtClean="0">
              <a:solidFill>
                <a:srgbClr val="002060"/>
              </a:solidFill>
            </a:endParaRPr>
          </a:p>
          <a:p>
            <a:pPr marL="457200" indent="-457200" eaLnBrk="0" hangingPunct="0">
              <a:spcBef>
                <a:spcPts val="0"/>
              </a:spcBef>
            </a:pPr>
            <a:r>
              <a:rPr lang="uk-UA" sz="4000" b="0" dirty="0" smtClean="0">
                <a:solidFill>
                  <a:srgbClr val="FF0000"/>
                </a:solidFill>
              </a:rPr>
              <a:t>	</a:t>
            </a:r>
            <a:r>
              <a:rPr lang="uk-UA" sz="3600" b="0" dirty="0" smtClean="0">
                <a:solidFill>
                  <a:srgbClr val="FF0000"/>
                </a:solidFill>
              </a:rPr>
              <a:t>Детальніше: </a:t>
            </a:r>
            <a:r>
              <a:rPr lang="ru-RU" sz="3200" b="0" i="1" dirty="0" smtClean="0">
                <a:hlinkClick r:id="rId2"/>
              </a:rPr>
              <a:t>http://increast.eu/en/2041.php</a:t>
            </a:r>
            <a:endParaRPr lang="uk-UA" sz="4800" b="0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0" y="14212"/>
            <a:ext cx="9144000" cy="6905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  <a:scene3d>
              <a:camera prst="perspectiveRight" fov="600000"/>
              <a:lightRig rig="threePt" dir="t"/>
            </a:scene3d>
            <a:flatTx/>
          </a:bodyPr>
          <a:lstStyle/>
          <a:p>
            <a:pPr marL="457200" indent="-457200" eaLnBrk="0" hangingPunct="0">
              <a:spcBef>
                <a:spcPct val="20000"/>
              </a:spcBef>
            </a:pPr>
            <a:r>
              <a:rPr lang="uk-UA" sz="2800" dirty="0" smtClean="0"/>
              <a:t>	</a:t>
            </a:r>
            <a:r>
              <a:rPr lang="uk-UA" sz="3600" dirty="0" smtClean="0">
                <a:solidFill>
                  <a:srgbClr val="002060"/>
                </a:solidFill>
              </a:rPr>
              <a:t>До участі у конкурсі запрошуються:</a:t>
            </a:r>
          </a:p>
          <a:p>
            <a:pPr marL="457200" indent="-457200" eaLnBrk="0" hangingPunct="0">
              <a:spcBef>
                <a:spcPct val="20000"/>
              </a:spcBef>
            </a:pPr>
            <a:r>
              <a:rPr lang="uk-UA" sz="3000" b="0" dirty="0" smtClean="0">
                <a:solidFill>
                  <a:srgbClr val="002060"/>
                </a:solidFill>
              </a:rPr>
              <a:t>- співробітники науково-дослідної установи / організації та / або мережі організацій та / або ВНЗ/ або малого та середнього підприємства, що </a:t>
            </a:r>
            <a:r>
              <a:rPr lang="uk-UA" sz="3000" b="0" smtClean="0">
                <a:solidFill>
                  <a:srgbClr val="002060"/>
                </a:solidFill>
              </a:rPr>
              <a:t>працює </a:t>
            </a:r>
            <a:r>
              <a:rPr lang="uk-UA" sz="3000" b="0" smtClean="0">
                <a:solidFill>
                  <a:srgbClr val="002060"/>
                </a:solidFill>
              </a:rPr>
              <a:t>на</a:t>
            </a:r>
            <a:r>
              <a:rPr lang="uk-UA" sz="3000" b="0" smtClean="0">
                <a:solidFill>
                  <a:srgbClr val="002060"/>
                </a:solidFill>
              </a:rPr>
              <a:t>д</a:t>
            </a:r>
            <a:r>
              <a:rPr lang="uk-UA" sz="3000" b="0" smtClean="0">
                <a:solidFill>
                  <a:srgbClr val="002060"/>
                </a:solidFill>
              </a:rPr>
              <a:t> дослідженням;</a:t>
            </a:r>
            <a:endParaRPr lang="uk-UA" sz="3000" b="0" dirty="0" smtClean="0">
              <a:solidFill>
                <a:srgbClr val="002060"/>
              </a:solidFill>
            </a:endParaRPr>
          </a:p>
          <a:p>
            <a:pPr marL="457200" indent="-457200" eaLnBrk="0" hangingPunct="0">
              <a:spcBef>
                <a:spcPct val="20000"/>
              </a:spcBef>
            </a:pPr>
            <a:r>
              <a:rPr lang="uk-UA" sz="3000" b="0" dirty="0" smtClean="0">
                <a:solidFill>
                  <a:srgbClr val="002060"/>
                </a:solidFill>
              </a:rPr>
              <a:t>- з науковим ступенем або принаймні 3 роками основної дослідної роботи; </a:t>
            </a:r>
          </a:p>
          <a:p>
            <a:pPr marL="457200" indent="-457200" eaLnBrk="0" hangingPunct="0">
              <a:spcBef>
                <a:spcPct val="20000"/>
              </a:spcBef>
            </a:pPr>
            <a:r>
              <a:rPr lang="uk-UA" sz="3000" b="0" dirty="0" smtClean="0">
                <a:solidFill>
                  <a:srgbClr val="002060"/>
                </a:solidFill>
              </a:rPr>
              <a:t>- для проведення досліджень в одній з країн-партнерів (AR, AZ, ПО, GE, кг, KZ, </a:t>
            </a:r>
            <a:r>
              <a:rPr lang="uk-UA" sz="3000" b="0" dirty="0" err="1" smtClean="0">
                <a:solidFill>
                  <a:srgbClr val="002060"/>
                </a:solidFill>
              </a:rPr>
              <a:t>МО</a:t>
            </a:r>
            <a:r>
              <a:rPr lang="uk-UA" sz="3000" b="0" dirty="0" smtClean="0">
                <a:solidFill>
                  <a:srgbClr val="002060"/>
                </a:solidFill>
              </a:rPr>
              <a:t>, TJ, TM, UA, UZ); </a:t>
            </a:r>
          </a:p>
          <a:p>
            <a:pPr marL="457200" indent="-457200" eaLnBrk="0" hangingPunct="0">
              <a:spcBef>
                <a:spcPts val="0"/>
              </a:spcBef>
            </a:pPr>
            <a:r>
              <a:rPr lang="uk-UA" sz="3000" b="0" dirty="0" smtClean="0">
                <a:solidFill>
                  <a:srgbClr val="002060"/>
                </a:solidFill>
              </a:rPr>
              <a:t>- зі знанням англійської мови;</a:t>
            </a:r>
          </a:p>
          <a:p>
            <a:pPr marL="457200" indent="-457200" eaLnBrk="0" hangingPunct="0">
              <a:spcBef>
                <a:spcPts val="0"/>
              </a:spcBef>
            </a:pPr>
            <a:r>
              <a:rPr lang="uk-UA" sz="3000" b="0" dirty="0" smtClean="0">
                <a:solidFill>
                  <a:srgbClr val="002060"/>
                </a:solidFill>
              </a:rPr>
              <a:t>- мати міжнародний досвід; </a:t>
            </a:r>
          </a:p>
          <a:p>
            <a:pPr marL="457200" indent="-457200" eaLnBrk="0" hangingPunct="0">
              <a:spcBef>
                <a:spcPts val="0"/>
              </a:spcBef>
            </a:pPr>
            <a:r>
              <a:rPr lang="uk-UA" sz="3000" b="0" dirty="0" smtClean="0">
                <a:solidFill>
                  <a:srgbClr val="002060"/>
                </a:solidFill>
              </a:rPr>
              <a:t>- з </a:t>
            </a:r>
            <a:r>
              <a:rPr lang="uk-UA" sz="3000" b="0" dirty="0" err="1" smtClean="0">
                <a:solidFill>
                  <a:srgbClr val="002060"/>
                </a:solidFill>
              </a:rPr>
              <a:t>обов'язанням</a:t>
            </a:r>
            <a:r>
              <a:rPr lang="uk-UA" sz="3000" b="0" dirty="0" smtClean="0">
                <a:solidFill>
                  <a:srgbClr val="002060"/>
                </a:solidFill>
              </a:rPr>
              <a:t> брати участь у конкурсах </a:t>
            </a:r>
            <a:r>
              <a:rPr lang="uk-UA" sz="3000" b="0" dirty="0" err="1" smtClean="0">
                <a:solidFill>
                  <a:srgbClr val="002060"/>
                </a:solidFill>
              </a:rPr>
              <a:t>Horizon</a:t>
            </a:r>
            <a:r>
              <a:rPr lang="uk-UA" sz="3000" b="0" dirty="0" smtClean="0">
                <a:solidFill>
                  <a:srgbClr val="002060"/>
                </a:solidFill>
              </a:rPr>
              <a:t> 2020.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223284" y="567105"/>
            <a:ext cx="8523768" cy="5070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  <a:scene3d>
              <a:camera prst="perspectiveRight" fov="600000"/>
              <a:lightRig rig="threePt" dir="t"/>
            </a:scene3d>
            <a:flatTx/>
          </a:bodyPr>
          <a:lstStyle/>
          <a:p>
            <a:pPr marL="457200" indent="-457200" eaLnBrk="0" hangingPunct="0">
              <a:spcBef>
                <a:spcPct val="20000"/>
              </a:spcBef>
            </a:pPr>
            <a:r>
              <a:rPr lang="en-US" sz="2800" dirty="0" smtClean="0"/>
              <a:t>	</a:t>
            </a:r>
            <a:r>
              <a:rPr lang="ru-RU" sz="4400" b="0" dirty="0" smtClean="0">
                <a:solidFill>
                  <a:srgbClr val="002060"/>
                </a:solidFill>
              </a:rPr>
              <a:t/>
            </a:r>
            <a:br>
              <a:rPr lang="ru-RU" sz="4400" b="0" dirty="0" smtClean="0">
                <a:solidFill>
                  <a:srgbClr val="002060"/>
                </a:solidFill>
              </a:rPr>
            </a:br>
            <a:r>
              <a:rPr lang="uk-UA" sz="4800" dirty="0" smtClean="0">
                <a:solidFill>
                  <a:srgbClr val="002060"/>
                </a:solidFill>
              </a:rPr>
              <a:t>Кінцевий термін подання: </a:t>
            </a:r>
          </a:p>
          <a:p>
            <a:pPr marL="457200" indent="-457200" eaLnBrk="0" hangingPunct="0">
              <a:spcBef>
                <a:spcPct val="20000"/>
              </a:spcBef>
            </a:pPr>
            <a:r>
              <a:rPr lang="uk-UA" sz="4800" b="0" dirty="0" smtClean="0">
                <a:solidFill>
                  <a:srgbClr val="002060"/>
                </a:solidFill>
              </a:rPr>
              <a:t>	1 лютого 2016 року</a:t>
            </a:r>
          </a:p>
          <a:p>
            <a:pPr marL="457200" indent="-457200" eaLnBrk="0" hangingPunct="0">
              <a:spcBef>
                <a:spcPct val="20000"/>
              </a:spcBef>
            </a:pPr>
            <a:r>
              <a:rPr lang="uk-UA" sz="4800" b="0" dirty="0" smtClean="0">
                <a:solidFill>
                  <a:srgbClr val="002060"/>
                </a:solidFill>
              </a:rPr>
              <a:t/>
            </a:r>
            <a:br>
              <a:rPr lang="uk-UA" sz="4800" b="0" dirty="0" smtClean="0">
                <a:solidFill>
                  <a:srgbClr val="002060"/>
                </a:solidFill>
              </a:rPr>
            </a:br>
            <a:r>
              <a:rPr lang="uk-UA" sz="4800" dirty="0" smtClean="0">
                <a:solidFill>
                  <a:srgbClr val="002060"/>
                </a:solidFill>
              </a:rPr>
              <a:t>Остання термін заходу: </a:t>
            </a:r>
          </a:p>
          <a:p>
            <a:pPr marL="457200" indent="-457200" eaLnBrk="0" hangingPunct="0">
              <a:spcBef>
                <a:spcPct val="20000"/>
              </a:spcBef>
            </a:pPr>
            <a:r>
              <a:rPr lang="uk-UA" sz="4800" b="0" dirty="0" smtClean="0">
                <a:solidFill>
                  <a:srgbClr val="002060"/>
                </a:solidFill>
              </a:rPr>
              <a:t>	31 травня 2016 року </a:t>
            </a:r>
            <a:r>
              <a:rPr lang="ru-RU" sz="4400" b="0" dirty="0" smtClean="0">
                <a:solidFill>
                  <a:srgbClr val="002060"/>
                </a:solidFill>
              </a:rPr>
              <a:t/>
            </a:r>
            <a:br>
              <a:rPr lang="ru-RU" sz="4400" b="0" dirty="0" smtClean="0">
                <a:solidFill>
                  <a:srgbClr val="002060"/>
                </a:solidFill>
              </a:rPr>
            </a:br>
            <a:endParaRPr lang="uk-UA" sz="28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152399" y="14212"/>
            <a:ext cx="8747052" cy="684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  <a:scene3d>
              <a:camera prst="perspectiveRight" fov="600000"/>
              <a:lightRig rig="threePt" dir="t"/>
            </a:scene3d>
            <a:flatTx/>
          </a:bodyPr>
          <a:lstStyle/>
          <a:p>
            <a:pPr marL="457200" indent="-457200" eaLnBrk="0" hangingPunct="0">
              <a:spcBef>
                <a:spcPct val="20000"/>
              </a:spcBef>
            </a:pPr>
            <a:r>
              <a:rPr lang="en-US" sz="2800" dirty="0" smtClean="0"/>
              <a:t>	</a:t>
            </a:r>
            <a:r>
              <a:rPr lang="uk-UA" sz="4400" b="0" dirty="0" smtClean="0">
                <a:solidFill>
                  <a:srgbClr val="002060"/>
                </a:solidFill>
              </a:rPr>
              <a:t>Типи заходів, які проводяться: зустрічі для налагодження контактів, інформаційні дні, організовані Європейською комісією, великі міжнародні заходи, організовані іншими європейськими мережами співпраці (наприклад, Європейська мережа підприємств).</a:t>
            </a:r>
            <a:endParaRPr lang="uk-UA" sz="28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180753" y="152436"/>
            <a:ext cx="8747052" cy="6080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  <a:scene3d>
              <a:camera prst="perspectiveRight" fov="600000"/>
              <a:lightRig rig="threePt" dir="t"/>
            </a:scene3d>
            <a:flatTx/>
          </a:bodyPr>
          <a:lstStyle/>
          <a:p>
            <a:pPr marL="457200" indent="-457200" eaLnBrk="0" hangingPunct="0">
              <a:spcBef>
                <a:spcPct val="20000"/>
              </a:spcBef>
            </a:pPr>
            <a:r>
              <a:rPr lang="en-US" sz="3600" b="0" dirty="0" smtClean="0"/>
              <a:t>	</a:t>
            </a:r>
            <a:r>
              <a:rPr lang="uk-UA" sz="6600" b="0" dirty="0" smtClean="0">
                <a:solidFill>
                  <a:srgbClr val="002060"/>
                </a:solidFill>
              </a:rPr>
              <a:t>Рекомендовані події: </a:t>
            </a:r>
            <a:endParaRPr lang="uk-UA" sz="5400" b="0" dirty="0" smtClean="0">
              <a:solidFill>
                <a:srgbClr val="002060"/>
              </a:solidFill>
            </a:endParaRPr>
          </a:p>
          <a:p>
            <a:pPr marL="457200" indent="-457200" eaLnBrk="0" hangingPunct="0">
              <a:spcBef>
                <a:spcPct val="20000"/>
              </a:spcBef>
            </a:pPr>
            <a:r>
              <a:rPr lang="uk-UA" sz="5400" b="0" i="1" dirty="0" smtClean="0">
                <a:solidFill>
                  <a:srgbClr val="002060"/>
                </a:solidFill>
              </a:rPr>
              <a:t>	- </a:t>
            </a:r>
            <a:r>
              <a:rPr lang="en-US" sz="5400" b="0" i="1" dirty="0" smtClean="0">
                <a:solidFill>
                  <a:srgbClr val="002060"/>
                </a:solidFill>
              </a:rPr>
              <a:t>'</a:t>
            </a:r>
            <a:r>
              <a:rPr lang="en-US" sz="5400" b="0" i="1" dirty="0" err="1" smtClean="0">
                <a:solidFill>
                  <a:srgbClr val="002060"/>
                </a:solidFill>
              </a:rPr>
              <a:t>AquaMatch</a:t>
            </a:r>
            <a:r>
              <a:rPr lang="en-US" sz="5400" b="0" i="1" dirty="0" smtClean="0">
                <a:solidFill>
                  <a:srgbClr val="002060"/>
                </a:solidFill>
              </a:rPr>
              <a:t> 2015' </a:t>
            </a:r>
            <a:endParaRPr lang="uk-UA" sz="5400" b="0" dirty="0" smtClean="0">
              <a:solidFill>
                <a:srgbClr val="002060"/>
              </a:solidFill>
            </a:endParaRPr>
          </a:p>
          <a:p>
            <a:pPr marL="457200" indent="-457200" eaLnBrk="0" hangingPunct="0">
              <a:spcBef>
                <a:spcPts val="0"/>
              </a:spcBef>
            </a:pPr>
            <a:endParaRPr lang="uk-UA" sz="2800" b="0" i="1" dirty="0" smtClean="0">
              <a:solidFill>
                <a:srgbClr val="002060"/>
              </a:solidFill>
            </a:endParaRPr>
          </a:p>
          <a:p>
            <a:pPr marL="457200" indent="-457200" eaLnBrk="0" hangingPunct="0">
              <a:spcBef>
                <a:spcPts val="0"/>
              </a:spcBef>
            </a:pPr>
            <a:r>
              <a:rPr lang="uk-UA" sz="5400" b="0" i="1" dirty="0" smtClean="0">
                <a:solidFill>
                  <a:srgbClr val="002060"/>
                </a:solidFill>
              </a:rPr>
              <a:t>	- </a:t>
            </a:r>
            <a:r>
              <a:rPr lang="en-US" sz="5400" b="0" i="1" dirty="0" smtClean="0">
                <a:solidFill>
                  <a:srgbClr val="002060"/>
                </a:solidFill>
              </a:rPr>
              <a:t>'Energy Days Graz 2016' </a:t>
            </a:r>
            <a:endParaRPr lang="uk-UA" sz="5400" b="0" dirty="0" smtClean="0">
              <a:solidFill>
                <a:srgbClr val="002060"/>
              </a:solidFill>
            </a:endParaRPr>
          </a:p>
          <a:p>
            <a:pPr marL="457200" indent="-457200" eaLnBrk="0" hangingPunct="0">
              <a:spcBef>
                <a:spcPct val="20000"/>
              </a:spcBef>
            </a:pPr>
            <a:r>
              <a:rPr lang="uk-UA" sz="5400" b="0" dirty="0" smtClean="0">
                <a:solidFill>
                  <a:srgbClr val="002060"/>
                </a:solidFill>
              </a:rPr>
              <a:t>	</a:t>
            </a:r>
          </a:p>
          <a:p>
            <a:pPr marL="457200" indent="-457200" eaLnBrk="0" hangingPunct="0">
              <a:spcBef>
                <a:spcPct val="20000"/>
              </a:spcBef>
            </a:pPr>
            <a:r>
              <a:rPr lang="uk-UA" sz="5400" b="0" i="1" dirty="0" smtClean="0">
                <a:solidFill>
                  <a:srgbClr val="002060"/>
                </a:solidFill>
              </a:rPr>
              <a:t>	</a:t>
            </a:r>
            <a:r>
              <a:rPr lang="uk-UA" sz="4800" b="0" i="1" dirty="0" smtClean="0">
                <a:solidFill>
                  <a:srgbClr val="FF0000"/>
                </a:solidFill>
              </a:rPr>
              <a:t>Документи для </a:t>
            </a:r>
            <a:r>
              <a:rPr lang="uk-UA" sz="4800" b="0" i="1" dirty="0" err="1" smtClean="0">
                <a:solidFill>
                  <a:srgbClr val="FF0000"/>
                </a:solidFill>
              </a:rPr>
              <a:t>аплікантів</a:t>
            </a:r>
            <a:r>
              <a:rPr lang="uk-UA" sz="4800" b="0" i="1" dirty="0" smtClean="0">
                <a:solidFill>
                  <a:srgbClr val="FF0000"/>
                </a:solidFill>
              </a:rPr>
              <a:t>: </a:t>
            </a:r>
            <a:r>
              <a:rPr lang="en-US" sz="4800" b="0" i="1" dirty="0" smtClean="0">
                <a:solidFill>
                  <a:srgbClr val="FF0000"/>
                </a:solidFill>
              </a:rPr>
              <a:t>http://increast.eu/ru/2041.php</a:t>
            </a:r>
            <a:endParaRPr lang="en-US" sz="54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0" y="152436"/>
            <a:ext cx="9144000" cy="648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  <a:scene3d>
              <a:camera prst="perspectiveRight" fov="600000"/>
              <a:lightRig rig="threePt" dir="t"/>
            </a:scene3d>
            <a:flatTx/>
          </a:bodyPr>
          <a:lstStyle/>
          <a:p>
            <a:pPr marL="457200" indent="-457200" eaLnBrk="0" hangingPunct="0">
              <a:spcBef>
                <a:spcPct val="20000"/>
              </a:spcBef>
            </a:pPr>
            <a:r>
              <a:rPr lang="en-US" sz="3600" b="0" dirty="0" smtClean="0"/>
              <a:t>	</a:t>
            </a:r>
            <a:r>
              <a:rPr lang="uk-UA" sz="6000" b="0" dirty="0" smtClean="0">
                <a:solidFill>
                  <a:srgbClr val="002060"/>
                </a:solidFill>
              </a:rPr>
              <a:t>Подія 1: </a:t>
            </a:r>
            <a:r>
              <a:rPr lang="en-US" sz="4800" i="1" dirty="0" smtClean="0">
                <a:solidFill>
                  <a:srgbClr val="002060"/>
                </a:solidFill>
              </a:rPr>
              <a:t>'</a:t>
            </a:r>
            <a:r>
              <a:rPr lang="en-US" sz="4800" i="1" dirty="0" err="1" smtClean="0">
                <a:solidFill>
                  <a:srgbClr val="002060"/>
                </a:solidFill>
              </a:rPr>
              <a:t>AquaMatch</a:t>
            </a:r>
            <a:r>
              <a:rPr lang="en-US" sz="4800" i="1" dirty="0" smtClean="0">
                <a:solidFill>
                  <a:srgbClr val="002060"/>
                </a:solidFill>
              </a:rPr>
              <a:t> 2015' </a:t>
            </a:r>
            <a:endParaRPr lang="uk-UA" sz="5400" i="1" dirty="0" smtClean="0">
              <a:solidFill>
                <a:srgbClr val="002060"/>
              </a:solidFill>
            </a:endParaRPr>
          </a:p>
          <a:p>
            <a:pPr marL="457200" indent="-457200" eaLnBrk="0" hangingPunct="0">
              <a:spcBef>
                <a:spcPct val="20000"/>
              </a:spcBef>
            </a:pPr>
            <a:r>
              <a:rPr lang="uk-UA" sz="3000" b="0" i="1" dirty="0" smtClean="0">
                <a:solidFill>
                  <a:srgbClr val="002060"/>
                </a:solidFill>
              </a:rPr>
              <a:t>	</a:t>
            </a:r>
            <a:r>
              <a:rPr lang="uk-UA" sz="3000" dirty="0" smtClean="0">
                <a:solidFill>
                  <a:srgbClr val="002060"/>
                </a:solidFill>
              </a:rPr>
              <a:t>Дата проведення: </a:t>
            </a:r>
            <a:r>
              <a:rPr lang="uk-UA" sz="3000" b="0" dirty="0" smtClean="0">
                <a:solidFill>
                  <a:srgbClr val="002060"/>
                </a:solidFill>
              </a:rPr>
              <a:t>5 листопада 2015</a:t>
            </a:r>
            <a:br>
              <a:rPr lang="uk-UA" sz="3000" b="0" dirty="0" smtClean="0">
                <a:solidFill>
                  <a:srgbClr val="002060"/>
                </a:solidFill>
              </a:rPr>
            </a:br>
            <a:r>
              <a:rPr lang="uk-UA" sz="3000" dirty="0" smtClean="0">
                <a:solidFill>
                  <a:srgbClr val="002060"/>
                </a:solidFill>
              </a:rPr>
              <a:t>Місце проведення: </a:t>
            </a:r>
            <a:r>
              <a:rPr lang="uk-UA" sz="3000" b="0" dirty="0" smtClean="0">
                <a:solidFill>
                  <a:srgbClr val="002060"/>
                </a:solidFill>
              </a:rPr>
              <a:t>Амстердам, Нідерланди</a:t>
            </a:r>
            <a:br>
              <a:rPr lang="uk-UA" sz="3000" b="0" dirty="0" smtClean="0">
                <a:solidFill>
                  <a:srgbClr val="002060"/>
                </a:solidFill>
              </a:rPr>
            </a:br>
            <a:r>
              <a:rPr lang="uk-UA" sz="3000" dirty="0" smtClean="0">
                <a:solidFill>
                  <a:srgbClr val="002060"/>
                </a:solidFill>
              </a:rPr>
              <a:t>Термін реєстрації: </a:t>
            </a:r>
            <a:r>
              <a:rPr lang="uk-UA" sz="3000" b="0" dirty="0" smtClean="0">
                <a:solidFill>
                  <a:srgbClr val="002060"/>
                </a:solidFill>
              </a:rPr>
              <a:t>11 жовтня 2015</a:t>
            </a:r>
            <a:br>
              <a:rPr lang="uk-UA" sz="3000" b="0" dirty="0" smtClean="0">
                <a:solidFill>
                  <a:srgbClr val="002060"/>
                </a:solidFill>
              </a:rPr>
            </a:br>
            <a:r>
              <a:rPr lang="uk-UA" sz="3000" dirty="0" smtClean="0">
                <a:solidFill>
                  <a:srgbClr val="002060"/>
                </a:solidFill>
              </a:rPr>
              <a:t>Крайній термін подачі заявок: </a:t>
            </a:r>
            <a:r>
              <a:rPr lang="uk-UA" sz="3000" b="0" dirty="0" smtClean="0">
                <a:solidFill>
                  <a:srgbClr val="002060"/>
                </a:solidFill>
              </a:rPr>
              <a:t>5 жовтня 2015</a:t>
            </a:r>
            <a:br>
              <a:rPr lang="uk-UA" sz="3000" b="0" dirty="0" smtClean="0">
                <a:solidFill>
                  <a:srgbClr val="002060"/>
                </a:solidFill>
              </a:rPr>
            </a:br>
            <a:r>
              <a:rPr lang="uk-UA" sz="3000" dirty="0" smtClean="0">
                <a:solidFill>
                  <a:srgbClr val="002060"/>
                </a:solidFill>
              </a:rPr>
              <a:t>Навчання: </a:t>
            </a:r>
            <a:r>
              <a:rPr lang="uk-UA" sz="3000" b="0" dirty="0" smtClean="0">
                <a:solidFill>
                  <a:srgbClr val="002060"/>
                </a:solidFill>
              </a:rPr>
              <a:t>4 листопада 2015</a:t>
            </a:r>
            <a:br>
              <a:rPr lang="uk-UA" sz="3000" b="0" dirty="0" smtClean="0">
                <a:solidFill>
                  <a:srgbClr val="002060"/>
                </a:solidFill>
              </a:rPr>
            </a:br>
            <a:r>
              <a:rPr lang="uk-UA" sz="3000" dirty="0" smtClean="0">
                <a:solidFill>
                  <a:srgbClr val="002060"/>
                </a:solidFill>
              </a:rPr>
              <a:t>Реєстраційний внесок: </a:t>
            </a:r>
            <a:r>
              <a:rPr lang="uk-UA" sz="3000" b="0" dirty="0" smtClean="0">
                <a:solidFill>
                  <a:srgbClr val="002060"/>
                </a:solidFill>
              </a:rPr>
              <a:t>безкоштовно</a:t>
            </a:r>
            <a:br>
              <a:rPr lang="uk-UA" sz="3000" b="0" dirty="0" smtClean="0">
                <a:solidFill>
                  <a:srgbClr val="002060"/>
                </a:solidFill>
              </a:rPr>
            </a:br>
            <a:r>
              <a:rPr lang="uk-UA" sz="3000" dirty="0" smtClean="0">
                <a:solidFill>
                  <a:srgbClr val="002060"/>
                </a:solidFill>
              </a:rPr>
              <a:t>Кількість днів, охоплених проектом: </a:t>
            </a:r>
          </a:p>
          <a:p>
            <a:pPr marL="457200" indent="-457200" eaLnBrk="0" hangingPunct="0">
              <a:spcBef>
                <a:spcPct val="20000"/>
              </a:spcBef>
            </a:pPr>
            <a:r>
              <a:rPr lang="uk-UA" sz="3000" b="0" dirty="0" smtClean="0">
                <a:solidFill>
                  <a:srgbClr val="002060"/>
                </a:solidFill>
              </a:rPr>
              <a:t>	3-6 листопада 2015</a:t>
            </a:r>
          </a:p>
          <a:p>
            <a:pPr marL="457200" indent="-457200" eaLnBrk="0" hangingPunct="0">
              <a:spcBef>
                <a:spcPct val="20000"/>
              </a:spcBef>
            </a:pPr>
            <a:endParaRPr lang="ru-RU" sz="2800" b="0" dirty="0" smtClean="0">
              <a:solidFill>
                <a:srgbClr val="002060"/>
              </a:solidFill>
            </a:endParaRPr>
          </a:p>
          <a:p>
            <a:pPr marL="457200" indent="-457200" eaLnBrk="0" hangingPunct="0">
              <a:spcBef>
                <a:spcPct val="20000"/>
              </a:spcBef>
            </a:pPr>
            <a:r>
              <a:rPr lang="uk-UA" sz="2800" b="0" dirty="0" smtClean="0">
                <a:solidFill>
                  <a:srgbClr val="002060"/>
                </a:solidFill>
              </a:rPr>
              <a:t>	</a:t>
            </a:r>
            <a:r>
              <a:rPr lang="uk-UA" sz="3600" b="0" dirty="0" smtClean="0">
                <a:solidFill>
                  <a:srgbClr val="002060"/>
                </a:solidFill>
              </a:rPr>
              <a:t>Більше інформації:</a:t>
            </a:r>
            <a:r>
              <a:rPr lang="ru-RU" sz="3600" b="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hlinkClick r:id="rId2"/>
              </a:rPr>
              <a:t>https://www.b2match.eu/aquamatch2015</a:t>
            </a:r>
            <a:endParaRPr lang="uk-UA" sz="2800" b="0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0" y="152436"/>
            <a:ext cx="9144000" cy="648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  <a:scene3d>
              <a:camera prst="perspectiveRight" fov="600000"/>
              <a:lightRig rig="threePt" dir="t"/>
            </a:scene3d>
            <a:flatTx/>
          </a:bodyPr>
          <a:lstStyle/>
          <a:p>
            <a:pPr marL="457200" indent="-457200" eaLnBrk="0" hangingPunct="0">
              <a:spcBef>
                <a:spcPct val="20000"/>
              </a:spcBef>
            </a:pPr>
            <a:r>
              <a:rPr lang="en-US" sz="3600" b="0" dirty="0" smtClean="0"/>
              <a:t>	</a:t>
            </a:r>
            <a:r>
              <a:rPr lang="uk-UA" sz="4800" b="0" dirty="0" smtClean="0">
                <a:solidFill>
                  <a:srgbClr val="002060"/>
                </a:solidFill>
              </a:rPr>
              <a:t>Подія 2: </a:t>
            </a:r>
            <a:r>
              <a:rPr lang="en-US" sz="4000" i="1" dirty="0" smtClean="0">
                <a:solidFill>
                  <a:srgbClr val="002060"/>
                </a:solidFill>
              </a:rPr>
              <a:t>'Energy Days Graz 2016' </a:t>
            </a:r>
            <a:endParaRPr lang="uk-UA" sz="5400" i="1" dirty="0" smtClean="0">
              <a:solidFill>
                <a:srgbClr val="002060"/>
              </a:solidFill>
            </a:endParaRPr>
          </a:p>
          <a:p>
            <a:pPr marL="457200" indent="-457200" eaLnBrk="0" hangingPunct="0">
              <a:spcBef>
                <a:spcPct val="20000"/>
              </a:spcBef>
            </a:pPr>
            <a:r>
              <a:rPr lang="uk-UA" sz="3000" b="0" i="1" dirty="0" smtClean="0">
                <a:solidFill>
                  <a:srgbClr val="002060"/>
                </a:solidFill>
              </a:rPr>
              <a:t>	</a:t>
            </a:r>
            <a:r>
              <a:rPr lang="uk-UA" sz="3100" dirty="0" smtClean="0">
                <a:solidFill>
                  <a:srgbClr val="002060"/>
                </a:solidFill>
              </a:rPr>
              <a:t>Дата проведення: </a:t>
            </a:r>
            <a:r>
              <a:rPr lang="uk-UA" sz="3100" b="0" dirty="0" smtClean="0">
                <a:solidFill>
                  <a:srgbClr val="002060"/>
                </a:solidFill>
              </a:rPr>
              <a:t>14 січня 2016</a:t>
            </a:r>
            <a:r>
              <a:rPr lang="uk-UA" sz="3100" dirty="0" smtClean="0">
                <a:solidFill>
                  <a:srgbClr val="002060"/>
                </a:solidFill>
              </a:rPr>
              <a:t/>
            </a:r>
            <a:br>
              <a:rPr lang="uk-UA" sz="3100" dirty="0" smtClean="0">
                <a:solidFill>
                  <a:srgbClr val="002060"/>
                </a:solidFill>
              </a:rPr>
            </a:br>
            <a:r>
              <a:rPr lang="uk-UA" sz="3100" dirty="0" smtClean="0">
                <a:solidFill>
                  <a:srgbClr val="002060"/>
                </a:solidFill>
              </a:rPr>
              <a:t>Місце проведення: </a:t>
            </a:r>
            <a:r>
              <a:rPr lang="uk-UA" sz="3100" b="0" dirty="0" err="1" smtClean="0">
                <a:solidFill>
                  <a:srgbClr val="002060"/>
                </a:solidFill>
              </a:rPr>
              <a:t>Грац</a:t>
            </a:r>
            <a:r>
              <a:rPr lang="uk-UA" sz="3100" b="0" dirty="0" smtClean="0">
                <a:solidFill>
                  <a:srgbClr val="002060"/>
                </a:solidFill>
              </a:rPr>
              <a:t>, Австрія</a:t>
            </a:r>
            <a:r>
              <a:rPr lang="uk-UA" sz="3100" dirty="0" smtClean="0">
                <a:solidFill>
                  <a:srgbClr val="002060"/>
                </a:solidFill>
              </a:rPr>
              <a:t/>
            </a:r>
            <a:br>
              <a:rPr lang="uk-UA" sz="3100" dirty="0" smtClean="0">
                <a:solidFill>
                  <a:srgbClr val="002060"/>
                </a:solidFill>
              </a:rPr>
            </a:br>
            <a:r>
              <a:rPr lang="uk-UA" sz="3100" dirty="0" smtClean="0">
                <a:solidFill>
                  <a:srgbClr val="002060"/>
                </a:solidFill>
              </a:rPr>
              <a:t>Термін реєстрації: </a:t>
            </a:r>
            <a:r>
              <a:rPr lang="uk-UA" sz="3100" b="0" dirty="0" smtClean="0">
                <a:solidFill>
                  <a:srgbClr val="002060"/>
                </a:solidFill>
              </a:rPr>
              <a:t>12 січня 2016</a:t>
            </a:r>
            <a:r>
              <a:rPr lang="uk-UA" sz="3100" dirty="0" smtClean="0">
                <a:solidFill>
                  <a:srgbClr val="002060"/>
                </a:solidFill>
              </a:rPr>
              <a:t/>
            </a:r>
            <a:br>
              <a:rPr lang="uk-UA" sz="3100" dirty="0" smtClean="0">
                <a:solidFill>
                  <a:srgbClr val="002060"/>
                </a:solidFill>
              </a:rPr>
            </a:br>
            <a:r>
              <a:rPr lang="uk-UA" sz="3100" dirty="0" smtClean="0">
                <a:solidFill>
                  <a:srgbClr val="002060"/>
                </a:solidFill>
              </a:rPr>
              <a:t>Крайній термін подачі заявок: </a:t>
            </a:r>
            <a:r>
              <a:rPr lang="uk-UA" sz="3100" b="0" dirty="0" smtClean="0">
                <a:solidFill>
                  <a:srgbClr val="002060"/>
                </a:solidFill>
              </a:rPr>
              <a:t>5 січня 2016</a:t>
            </a:r>
            <a:r>
              <a:rPr lang="uk-UA" sz="3100" dirty="0" smtClean="0">
                <a:solidFill>
                  <a:srgbClr val="002060"/>
                </a:solidFill>
              </a:rPr>
              <a:t/>
            </a:r>
            <a:br>
              <a:rPr lang="uk-UA" sz="3100" dirty="0" smtClean="0">
                <a:solidFill>
                  <a:srgbClr val="002060"/>
                </a:solidFill>
              </a:rPr>
            </a:br>
            <a:r>
              <a:rPr lang="uk-UA" sz="3100" dirty="0" smtClean="0">
                <a:solidFill>
                  <a:srgbClr val="002060"/>
                </a:solidFill>
              </a:rPr>
              <a:t>Навчання: </a:t>
            </a:r>
            <a:r>
              <a:rPr lang="uk-UA" sz="3100" b="0" dirty="0" smtClean="0">
                <a:solidFill>
                  <a:srgbClr val="002060"/>
                </a:solidFill>
              </a:rPr>
              <a:t>13 січня 2016 </a:t>
            </a:r>
            <a:r>
              <a:rPr lang="en-US" sz="3100" dirty="0" smtClean="0">
                <a:solidFill>
                  <a:srgbClr val="002060"/>
                </a:solidFill>
              </a:rPr>
              <a:t/>
            </a:r>
            <a:br>
              <a:rPr lang="en-US" sz="3100" dirty="0" smtClean="0">
                <a:solidFill>
                  <a:srgbClr val="002060"/>
                </a:solidFill>
              </a:rPr>
            </a:br>
            <a:r>
              <a:rPr lang="uk-UA" sz="3100" dirty="0" smtClean="0">
                <a:solidFill>
                  <a:srgbClr val="002060"/>
                </a:solidFill>
              </a:rPr>
              <a:t>Реєстраційний внесок: </a:t>
            </a:r>
            <a:r>
              <a:rPr lang="uk-UA" sz="3100" b="0" dirty="0" smtClean="0">
                <a:solidFill>
                  <a:srgbClr val="002060"/>
                </a:solidFill>
              </a:rPr>
              <a:t>безкоштовно</a:t>
            </a:r>
            <a:r>
              <a:rPr lang="uk-UA" sz="3100" dirty="0" smtClean="0">
                <a:solidFill>
                  <a:srgbClr val="002060"/>
                </a:solidFill>
              </a:rPr>
              <a:t/>
            </a:r>
            <a:br>
              <a:rPr lang="uk-UA" sz="3100" dirty="0" smtClean="0">
                <a:solidFill>
                  <a:srgbClr val="002060"/>
                </a:solidFill>
              </a:rPr>
            </a:br>
            <a:r>
              <a:rPr lang="uk-UA" sz="3100" dirty="0" smtClean="0">
                <a:solidFill>
                  <a:srgbClr val="002060"/>
                </a:solidFill>
              </a:rPr>
              <a:t>Кількість днів, охоплених проектом: </a:t>
            </a:r>
          </a:p>
          <a:p>
            <a:pPr marL="457200" indent="-457200" eaLnBrk="0" hangingPunct="0">
              <a:spcBef>
                <a:spcPct val="20000"/>
              </a:spcBef>
            </a:pPr>
            <a:r>
              <a:rPr lang="uk-UA" sz="3100" dirty="0" smtClean="0">
                <a:solidFill>
                  <a:srgbClr val="002060"/>
                </a:solidFill>
              </a:rPr>
              <a:t>	</a:t>
            </a:r>
            <a:r>
              <a:rPr lang="uk-UA" sz="3100" b="0" dirty="0" smtClean="0">
                <a:solidFill>
                  <a:srgbClr val="002060"/>
                </a:solidFill>
              </a:rPr>
              <a:t>12-15 січня 2016 </a:t>
            </a:r>
          </a:p>
          <a:p>
            <a:pPr marL="457200" indent="-457200" eaLnBrk="0" hangingPunct="0">
              <a:spcBef>
                <a:spcPct val="20000"/>
              </a:spcBef>
            </a:pPr>
            <a:endParaRPr lang="uk-UA" sz="3100" b="0" dirty="0" smtClean="0">
              <a:solidFill>
                <a:srgbClr val="002060"/>
              </a:solidFill>
            </a:endParaRPr>
          </a:p>
          <a:p>
            <a:pPr marL="457200" indent="-457200" eaLnBrk="0" hangingPunct="0">
              <a:spcBef>
                <a:spcPct val="20000"/>
              </a:spcBef>
            </a:pPr>
            <a:r>
              <a:rPr lang="uk-UA" sz="2800" b="0" dirty="0" smtClean="0">
                <a:solidFill>
                  <a:srgbClr val="002060"/>
                </a:solidFill>
              </a:rPr>
              <a:t>	</a:t>
            </a:r>
            <a:r>
              <a:rPr lang="uk-UA" sz="3600" b="0" dirty="0" smtClean="0">
                <a:solidFill>
                  <a:srgbClr val="002060"/>
                </a:solidFill>
              </a:rPr>
              <a:t>Більше інформації:</a:t>
            </a:r>
            <a:r>
              <a:rPr lang="ru-RU" sz="3600" b="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hlinkClick r:id="rId2"/>
              </a:rPr>
              <a:t>https://www.b2match.eu/energydaysgraz2016</a:t>
            </a:r>
            <a:endParaRPr lang="uk-UA" sz="2800" b="0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D9"/>
      </a:lt1>
      <a:dk2>
        <a:srgbClr val="808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D9"/>
        </a:lt1>
        <a:dk2>
          <a:srgbClr val="808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28209</TotalTime>
  <Words>24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УМЗ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Шукаев Сергей Николаевич</dc:creator>
  <cp:lastModifiedBy>Admin</cp:lastModifiedBy>
  <cp:revision>3270</cp:revision>
  <dcterms:created xsi:type="dcterms:W3CDTF">2007-02-07T11:17:26Z</dcterms:created>
  <dcterms:modified xsi:type="dcterms:W3CDTF">2015-09-24T14:39:26Z</dcterms:modified>
</cp:coreProperties>
</file>