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6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FEDF"/>
    <a:srgbClr val="FED2FB"/>
    <a:srgbClr val="FEFEBE"/>
    <a:srgbClr val="0000CC"/>
    <a:srgbClr val="F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638300" cy="1133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Групувати 7"/>
          <p:cNvGrpSpPr/>
          <p:nvPr userDrawn="1"/>
        </p:nvGrpSpPr>
        <p:grpSpPr>
          <a:xfrm>
            <a:off x="1889820" y="12685"/>
            <a:ext cx="7254180" cy="864096"/>
            <a:chOff x="1889821" y="4090"/>
            <a:chExt cx="7254180" cy="864096"/>
          </a:xfrm>
        </p:grpSpPr>
        <p:sp>
          <p:nvSpPr>
            <p:cNvPr id="9" name="Овал 8"/>
            <p:cNvSpPr/>
            <p:nvPr/>
          </p:nvSpPr>
          <p:spPr>
            <a:xfrm>
              <a:off x="1889821" y="4090"/>
              <a:ext cx="1041701" cy="864096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2410672" y="4090"/>
              <a:ext cx="6733329" cy="86409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9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72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4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3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9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3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26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3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72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0F7A9-F2F7-421C-8F32-FD05D6F25D01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84D2-8AAC-498F-9592-6BD63A09F72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3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-8308"/>
            <a:ext cx="7231467" cy="86793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Establishing Modern Master-level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Studies in Information Systems</a:t>
            </a:r>
            <a:r>
              <a:rPr lang="uk-UA" sz="28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MASTIS</a:t>
            </a:r>
            <a:endParaRPr lang="ru-RU" sz="28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413" y="1319329"/>
            <a:ext cx="5400600" cy="355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кутник 10"/>
          <p:cNvSpPr/>
          <p:nvPr/>
        </p:nvSpPr>
        <p:spPr>
          <a:xfrm>
            <a:off x="2483768" y="3095120"/>
            <a:ext cx="4464496" cy="4618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4068"/>
            <a:ext cx="7399654" cy="86793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err="1" smtClean="0">
                <a:solidFill>
                  <a:schemeClr val="bg1"/>
                </a:solidFill>
              </a:rPr>
              <a:t>Впровадження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сучасних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магістерських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800" b="1" dirty="0" err="1" smtClean="0">
                <a:solidFill>
                  <a:schemeClr val="bg1"/>
                </a:solidFill>
              </a:rPr>
              <a:t>програм</a:t>
            </a:r>
            <a:r>
              <a:rPr lang="ru-RU" sz="2800" b="1" dirty="0" smtClean="0">
                <a:solidFill>
                  <a:schemeClr val="bg1"/>
                </a:solidFill>
              </a:rPr>
              <a:t> в </a:t>
            </a:r>
            <a:r>
              <a:rPr lang="ru-RU" sz="2800" b="1" dirty="0" err="1" smtClean="0">
                <a:solidFill>
                  <a:schemeClr val="bg1"/>
                </a:solidFill>
              </a:rPr>
              <a:t>навчанні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інформаційним</a:t>
            </a:r>
            <a:r>
              <a:rPr lang="ru-RU" sz="2800" b="1" dirty="0" smtClean="0">
                <a:solidFill>
                  <a:schemeClr val="bg1"/>
                </a:solidFill>
              </a:rPr>
              <a:t> системам</a:t>
            </a: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539552" y="1141094"/>
            <a:ext cx="8136904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Пріоритет:</a:t>
            </a:r>
            <a:r>
              <a:rPr lang="uk-UA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Вища освіта та суспільство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507118" y="1988840"/>
            <a:ext cx="8136904" cy="792088"/>
          </a:xfrm>
          <a:prstGeom prst="rect">
            <a:avLst/>
          </a:prstGeom>
          <a:solidFill>
            <a:srgbClr val="FEFE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Програма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фінансування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ЄК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Міжрегіональна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програма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Європейського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сусідства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і партнерства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507119" y="2924944"/>
            <a:ext cx="8104471" cy="18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2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Цільова</a:t>
            </a:r>
            <a:r>
              <a:rPr lang="ru-RU" sz="2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група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Студенти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слухачі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програми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перепідготовки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кадрів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країн-партнерів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адміністрації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університетів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країн-партнерів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інші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університети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країн-партнерів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країн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ЄС;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представники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національних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регіональних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урядів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бізнесу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539552" y="4941168"/>
            <a:ext cx="8136904" cy="648072"/>
          </a:xfrm>
          <a:prstGeom prst="rect">
            <a:avLst/>
          </a:prstGeom>
          <a:solidFill>
            <a:srgbClr val="C6FE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Отримувач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гранту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Університет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Ліон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2,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Франція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490902" y="5739771"/>
            <a:ext cx="8136904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Реалізація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НТУУ «КПІ»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кафедра АСОІУ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науковий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кафедри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проф.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О.А. Павлов)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339752" y="155536"/>
            <a:ext cx="6134308" cy="646331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 та завдання </a:t>
            </a:r>
            <a:r>
              <a:rPr lang="uk-U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проекту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554331" y="2564904"/>
            <a:ext cx="8064896" cy="40934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5">
                  <a:lumMod val="20000"/>
                  <a:lumOff val="80000"/>
                </a:schemeClr>
              </a:gs>
              <a:gs pos="88750">
                <a:schemeClr val="accent6">
                  <a:lumMod val="20000"/>
                  <a:lumOff val="80000"/>
                </a:schemeClr>
              </a:gs>
              <a:gs pos="58000">
                <a:srgbClr val="FEFEBE"/>
              </a:gs>
            </a:gsLst>
            <a:lin ang="2700000" scaled="1"/>
            <a:tileRect/>
          </a:gra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Завдання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проекту: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оновлення поточної навчальної програми в області Інформаційних систем відповідної до вимог Болонського процесу та новими розробками в галузі інформаційних технологій;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розроблення, впровадження та акредитація нових навчальних програм, орієнтованих на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компетентнісний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підхід  і досвід, у тому числі з урахуванням  кредитів ECTS та методології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Тюнінг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>
                <a:latin typeface="Arial" pitchFamily="34" charset="0"/>
                <a:cs typeface="Arial" pitchFamily="34" charset="0"/>
              </a:rPr>
              <a:t>розроблення інноваційного академічного середовища для навчальної програми з Інформаційних систем як платформи для навчання/перекваліфікації,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Phd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, у тому числі в рамках навчання впродовж життя (LLL);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забезпечення/модернізація інфраструктури лабораторій для навчання та розробки інформаційних систем.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54331" y="1412776"/>
            <a:ext cx="8064896" cy="1015663"/>
          </a:xfrm>
          <a:prstGeom prst="rect">
            <a:avLst/>
          </a:prstGeom>
          <a:solidFill>
            <a:srgbClr val="FFFFA7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uk-UA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Головна мета - удосконалення магістерської програми в області Інформаційних систем згідно з потребами всесвітнього ринку праці.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979712" y="156260"/>
            <a:ext cx="7056784" cy="584775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Напрями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за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проектом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07504" y="1052736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sz="20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наліз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досвіду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підготовки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магістрів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інформаційних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систем в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країнах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ЄС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країнах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партнерах 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розробка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відповідних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інформаційних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ресурсів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Розроблення</a:t>
            </a:r>
            <a: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-порталу для </a:t>
            </a:r>
            <a:r>
              <a:rPr lang="uk-UA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об'єднаної освітньої платформи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Розроблення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ресурсів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тренінгів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та е-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навчання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Розроблення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методології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змісту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навчальних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матеріалів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перепідготовки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кадрів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інформаційних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систем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експертів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учасниками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країн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ЄС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інтенсивних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тренінгів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тренерів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країн-партнерів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Організація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пілотного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тренінгу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студентів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ВНЗ в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усіх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країнах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-партнерах.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latin typeface="Arial" pitchFamily="34" charset="0"/>
                <a:cs typeface="Arial" pitchFamily="34" charset="0"/>
              </a:rPr>
              <a:t>Модернізація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існуючих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програм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навчання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студентів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інформаційних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систем 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Організація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вебінарів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круглих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столів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семінарів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конференцій</a:t>
            </a:r>
            <a:r>
              <a:rPr lang="ru-RU" sz="2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Розвиток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інтерактивної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міжнародної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інформаційно-аналітичної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мережі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для </a:t>
            </a:r>
            <a:r>
              <a:rPr lang="ru-RU" sz="2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підтримки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проекту </a:t>
            </a:r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MASTIS</a:t>
            </a:r>
            <a:r>
              <a:rPr lang="ru-RU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latin typeface="Arial" pitchFamily="34" charset="0"/>
                <a:cs typeface="Arial" pitchFamily="34" charset="0"/>
              </a:rPr>
              <a:t>Управління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проектом і контроль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якості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проекту.</a:t>
            </a:r>
          </a:p>
        </p:txBody>
      </p:sp>
    </p:spTree>
    <p:extLst>
      <p:ext uri="{BB962C8B-B14F-4D97-AF65-F5344CB8AC3E}">
        <p14:creationId xmlns:p14="http://schemas.microsoft.com/office/powerpoint/2010/main" val="19468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131840" y="116632"/>
            <a:ext cx="5032019" cy="646331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Очікувані результати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1124744"/>
            <a:ext cx="91440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uk-UA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Створення об'єднаної освітньої платформи </a:t>
            </a:r>
            <a:r>
              <a:rPr lang="uk-UA" sz="2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(ООП), що включає </a:t>
            </a:r>
            <a:r>
              <a:rPr lang="uk-UA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навчально-методичне </a:t>
            </a:r>
            <a:r>
              <a:rPr lang="uk-UA" sz="2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забезпечення, систему взаємодоповнюючих експериментальних і віртуальних навчальних практикумів в університетах-партнерах проекту, електронну бібліотеку і </a:t>
            </a:r>
            <a:r>
              <a:rPr lang="uk-UA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WEB-портал.</a:t>
            </a:r>
            <a:endParaRPr lang="ru-RU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Практичне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впровадження в університетах-партнерах   створеної на основі ООП Єдиної Тренінг-мережі з підготовки фахівців в області інформаційних 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систем.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uk-UA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Підвищення </a:t>
            </a:r>
            <a:r>
              <a:rPr lang="uk-UA" sz="2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компетентності студентів, магістрантів і викладачів університетів-партнерів   в області інформаційних </a:t>
            </a:r>
            <a:r>
              <a:rPr lang="uk-UA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систем.</a:t>
            </a:r>
            <a:endParaRPr lang="ru-RU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Розповсюдження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серед ВНЗ України  розроблених навчально-методичних і дидактичних матеріалів і рекомендацій з вдосконалення навчального процесу в області інформаційних систем.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612603"/>
              </p:ext>
            </p:extLst>
          </p:nvPr>
        </p:nvGraphicFramePr>
        <p:xfrm>
          <a:off x="326510" y="980729"/>
          <a:ext cx="8817489" cy="584144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037352"/>
                <a:gridCol w="1701151"/>
                <a:gridCol w="6078986"/>
              </a:tblGrid>
              <a:tr h="383677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UNIVERSITE LUMIERE LYON 2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357132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Italia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AICA ASSOCIAZIONE ITALIANA </a:t>
                      </a:r>
                      <a:br>
                        <a:rPr lang="it-IT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PER L'INFORMATICA E IL CALCOLO AUTOMATICO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463652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Lithuania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KAUNO TECHNOLOGIJOS UNIVERSITETAS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260981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Italia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LUISS LIBERA UNIVERSITA INTERNAZIONALE </a:t>
                      </a:r>
                      <a:br>
                        <a:rPr lang="it-IT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DEGLI STUDI SOCIALI GUIDO CARLI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512024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Sverige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LULEA TEKNISKA UNIVERSITET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512024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Liechtenstein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UNIVERSITAT LIECHTENSTEIN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560396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Norge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UNIVERSITETET I AGDER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447716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Montenegro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UNIVERSITY OF DONJA GORICA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496088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Slovenia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UNIVERZA V MARIBORU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260981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Montenegro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UNIVERZITET MEDITERAN PODGORICA </a:t>
                      </a:r>
                      <a:br>
                        <a:rPr lang="it-IT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20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PRIVATNA USTANOVA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584032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Deutschland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WESTFAELISCHE WILHELMS-UNIVERSITAET MUENSTER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</a:tbl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4139952" y="188639"/>
            <a:ext cx="2090637" cy="584775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Учасники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увати 4"/>
          <p:cNvGrpSpPr/>
          <p:nvPr/>
        </p:nvGrpSpPr>
        <p:grpSpPr>
          <a:xfrm>
            <a:off x="348681" y="957613"/>
            <a:ext cx="916941" cy="5716948"/>
            <a:chOff x="348681" y="957613"/>
            <a:chExt cx="916941" cy="5716948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864" y="957613"/>
              <a:ext cx="866775" cy="423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681" y="1411341"/>
              <a:ext cx="866775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864" y="1898680"/>
              <a:ext cx="8763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77" y="2412644"/>
              <a:ext cx="866775" cy="48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777" y="4152058"/>
              <a:ext cx="828675" cy="3820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035" y="3680070"/>
              <a:ext cx="809625" cy="355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78" y="4609473"/>
              <a:ext cx="828675" cy="466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6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847" y="5076198"/>
              <a:ext cx="866775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847" y="5661248"/>
              <a:ext cx="828675" cy="466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7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510" y="6179261"/>
              <a:ext cx="81915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78" name="Picture 1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438" y="3068960"/>
              <a:ext cx="809625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65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78790"/>
              </p:ext>
            </p:extLst>
          </p:nvPr>
        </p:nvGraphicFramePr>
        <p:xfrm>
          <a:off x="323528" y="1334865"/>
          <a:ext cx="8595085" cy="435965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68151"/>
                <a:gridCol w="1391473"/>
                <a:gridCol w="5835461"/>
              </a:tblGrid>
              <a:tr h="568702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Міністерство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освіти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і науки </a:t>
                      </a:r>
                      <a:r>
                        <a:rPr lang="ru-RU" sz="200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України</a:t>
                      </a:r>
                      <a:r>
                        <a:rPr lang="ru-RU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endParaRPr lang="ru-RU" sz="20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681763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none" strike="noStrike" dirty="0" smtClean="0"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Харківський національний економічний університет</a:t>
                      </a:r>
                      <a:endParaRPr lang="en-US" sz="2000" b="1" i="0" u="none" strike="noStrike" dirty="0"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681763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Національний технічний університет України «Київський політехнічний інститут»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606360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Національний університет «Львівська політехніка»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679027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2000" b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Національний технічний університет «Харківський</a:t>
                      </a:r>
                      <a:r>
                        <a:rPr lang="uk-UA" sz="2000" b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uk-UA" sz="2000" b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політехнічний інститут»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590273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Вінницький</a:t>
                      </a:r>
                      <a:r>
                        <a:rPr lang="uk-UA" sz="20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національний технічний університет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  <a:tr h="541657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noFill/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Ukraine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Херсонський державний університет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68" marR="6868" marT="6868" marB="0"/>
                </a:tc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4139952" y="188639"/>
            <a:ext cx="2090637" cy="584775"/>
          </a:xfrm>
          <a:prstGeom prst="rect">
            <a:avLst/>
          </a:prstGeom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Учасники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увати 2"/>
          <p:cNvGrpSpPr/>
          <p:nvPr/>
        </p:nvGrpSpPr>
        <p:grpSpPr>
          <a:xfrm>
            <a:off x="483547" y="1294743"/>
            <a:ext cx="860596" cy="4399775"/>
            <a:chOff x="483547" y="1294743"/>
            <a:chExt cx="860596" cy="4399775"/>
          </a:xfrm>
        </p:grpSpPr>
        <p:pic>
          <p:nvPicPr>
            <p:cNvPr id="6145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943" y="1294743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327" y="1988071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547" y="2615405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943" y="3259914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327" y="4005064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943" y="4521977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943" y="5189693"/>
              <a:ext cx="838200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70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188563"/>
            <a:ext cx="5044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Створення консорціуму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495</Words>
  <Application>Microsoft Office PowerPoint</Application>
  <PresentationFormat>Екран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Администратор</dc:creator>
  <cp:lastModifiedBy>Администратор</cp:lastModifiedBy>
  <cp:revision>12</cp:revision>
  <dcterms:created xsi:type="dcterms:W3CDTF">2015-09-24T03:32:10Z</dcterms:created>
  <dcterms:modified xsi:type="dcterms:W3CDTF">2015-09-24T05:22:18Z</dcterms:modified>
</cp:coreProperties>
</file>