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00" r:id="rId3"/>
    <p:sldId id="301" r:id="rId4"/>
    <p:sldId id="302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178DBB"/>
    <a:srgbClr val="82C2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-336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74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06D577-B2E3-401A-896A-F9BAD13267BE}" type="datetimeFigureOut">
              <a:rPr lang="uk-UA"/>
              <a:pPr>
                <a:defRPr/>
              </a:pPr>
              <a:t>21.09.2015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E21BBB-EA34-4174-BCC1-E9E9D257D81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7BDD-169E-47E0-9F36-7BE89637A9E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5F143-7CB3-4CAB-8386-6B161618B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410F-2AF7-4C12-94F8-3BA845839676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D0915-4A26-418E-947D-43C462B78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36D3-3896-4107-92E4-25063B020068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EB8BA-E500-4DE0-ADD4-BF1D6AA4C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996C1-14AE-4BC7-AB34-2C20F88CB041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EEF0-9BFA-4357-917A-E77DB089C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095C-DE79-43DA-A6ED-E14D3CEB593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2428-2D6B-4CF8-BB1E-FDBD4179E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065CE-1F93-4844-B914-04F030869E31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D55D5-1878-4A19-9A1A-78A64ECA1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3D5D-2138-4C78-9E4C-1EC3D9469EE8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E77B7-098B-49E0-8B4F-5BA636122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B027-89E5-4F30-B18D-B992FD07799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322B-F581-4DB3-9327-382BF0130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DBFF2-8902-4E01-9039-B6771BC6BCE4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BBAB-D6AF-4214-96C1-ED6479998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3A929-29BB-48EB-9141-0B03FA4D70D7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8A9AE-C33E-45C4-8198-33514CC5C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E75D-7BAA-4C35-BC72-95CC387FFF8F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1D7E-6970-40F0-A6BD-09C162022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40B53-DAC6-4BB5-81FE-2D717715E93E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6D4E-A8B1-4933-86A9-9DB286A12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D4115-9F50-4B6D-BFF7-939A0E1D1720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FEEEF-9D41-46E6-A415-F9710DCD4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92519-1017-49D9-B9AF-F4AE97B0B4F2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E7547-9D75-4FD3-9354-618EBC6CD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9C6B85-44F4-4654-9D93-BCCBF696ED84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86330487-7CE1-4E2E-86E4-B4393C2C6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78DB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cd.kpi.ua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ipd.kpi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613776" y="1365337"/>
            <a:ext cx="11373632" cy="287861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z="8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8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РАЗМУС+</a:t>
            </a:r>
            <a:r>
              <a:rPr lang="ru-RU" sz="8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uk-UA" sz="5300" b="1" dirty="0" smtClean="0">
                <a:latin typeface="Arial" pitchFamily="34" charset="0"/>
                <a:cs typeface="Arial" pitchFamily="34" charset="0"/>
              </a:rPr>
              <a:t>за напрямом KA2 </a:t>
            </a:r>
            <a:br>
              <a:rPr lang="uk-UA" sz="5300" b="1" dirty="0" smtClean="0">
                <a:latin typeface="Arial" pitchFamily="34" charset="0"/>
                <a:cs typeface="Arial" pitchFamily="34" charset="0"/>
              </a:rPr>
            </a:br>
            <a:r>
              <a:rPr lang="uk-UA" sz="5300" b="1" dirty="0" smtClean="0">
                <a:latin typeface="Arial" pitchFamily="34" charset="0"/>
                <a:cs typeface="Arial" pitchFamily="34" charset="0"/>
              </a:rPr>
              <a:t>«Розвиток потенціалу вищої освіти» </a:t>
            </a:r>
            <a:endParaRPr lang="uk-UA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2713"/>
            <a:ext cx="121920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515617" y="5732875"/>
            <a:ext cx="4436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відділ міжнародних проектів</a:t>
            </a:r>
          </a:p>
          <a:p>
            <a:pPr algn="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17 вересня 2015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426662" y="4521375"/>
            <a:ext cx="10612938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uk-UA" sz="2600" dirty="0" smtClean="0">
                <a:solidFill>
                  <a:srgbClr val="0000FF"/>
                </a:solidFill>
              </a:rPr>
              <a:t>НТУУ «КПІ» на цей конкурс подавав </a:t>
            </a:r>
            <a:r>
              <a:rPr lang="uk-UA" sz="2800" b="1" dirty="0" smtClean="0">
                <a:solidFill>
                  <a:srgbClr val="FF0000"/>
                </a:solidFill>
              </a:rPr>
              <a:t>15</a:t>
            </a:r>
            <a:r>
              <a:rPr lang="uk-UA" sz="2600" dirty="0" smtClean="0">
                <a:solidFill>
                  <a:srgbClr val="0000FF"/>
                </a:solidFill>
              </a:rPr>
              <a:t> заявок, з них підтримано </a:t>
            </a:r>
            <a:r>
              <a:rPr lang="uk-UA" sz="2800" b="1" dirty="0" smtClean="0">
                <a:solidFill>
                  <a:srgbClr val="FF0000"/>
                </a:solidFill>
              </a:rPr>
              <a:t>3</a:t>
            </a:r>
            <a:r>
              <a:rPr lang="uk-UA" sz="2600" dirty="0" smtClean="0">
                <a:solidFill>
                  <a:srgbClr val="0000FF"/>
                </a:solidFill>
              </a:rPr>
              <a:t>. Тобто участь у трьох з десяти проектів, які виконуватимуться за участю українських фахівців, братиме Національний технічний університет «Київський політехнічний інститут». </a:t>
            </a:r>
            <a:r>
              <a:rPr lang="en-US" sz="2600" dirty="0" smtClean="0">
                <a:solidFill>
                  <a:srgbClr val="0000FF"/>
                </a:solidFill>
              </a:rPr>
              <a:t>                                 </a:t>
            </a:r>
            <a:r>
              <a:rPr lang="uk-UA" sz="2800" b="1" dirty="0" smtClean="0">
                <a:solidFill>
                  <a:srgbClr val="FF0000"/>
                </a:solidFill>
              </a:rPr>
              <a:t>Це найкращий результат серед </a:t>
            </a:r>
            <a:r>
              <a:rPr lang="uk-UA" sz="2800" b="1" smtClean="0">
                <a:solidFill>
                  <a:srgbClr val="FF0000"/>
                </a:solidFill>
              </a:rPr>
              <a:t>українських ВНЗ!!!</a:t>
            </a:r>
            <a:endParaRPr lang="uk-UA" sz="2800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6" descr="j0233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05950" y="1298575"/>
            <a:ext cx="2574925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8619" y="1368425"/>
            <a:ext cx="9557360" cy="3028211"/>
          </a:xfrm>
        </p:spPr>
        <p:txBody>
          <a:bodyPr/>
          <a:lstStyle/>
          <a:p>
            <a:pPr eaLnBrk="1" hangingPunct="1"/>
            <a:r>
              <a:rPr lang="uk-UA" sz="2500" dirty="0" smtClean="0">
                <a:solidFill>
                  <a:srgbClr val="0000FF"/>
                </a:solidFill>
                <a:latin typeface="Arial" charset="0"/>
              </a:rPr>
              <a:t>Виконавче агентство Європейського Союзу з питань освіти, аудіовізуальних засобів і культури оголосило результати першого конкурсу 2015 року програми «</a:t>
            </a:r>
            <a:r>
              <a:rPr lang="uk-UA" sz="2500" dirty="0" err="1" smtClean="0">
                <a:solidFill>
                  <a:srgbClr val="0000FF"/>
                </a:solidFill>
                <a:latin typeface="Arial" charset="0"/>
              </a:rPr>
              <a:t>Еразмус+</a:t>
            </a:r>
            <a:r>
              <a:rPr lang="uk-UA" sz="2500" dirty="0" smtClean="0">
                <a:solidFill>
                  <a:srgbClr val="0000FF"/>
                </a:solidFill>
                <a:latin typeface="Arial" charset="0"/>
              </a:rPr>
              <a:t>» за напрямом </a:t>
            </a:r>
            <a:r>
              <a:rPr lang="uk-UA" sz="2500" dirty="0" smtClean="0">
                <a:solidFill>
                  <a:srgbClr val="FF0000"/>
                </a:solidFill>
                <a:latin typeface="Arial" charset="0"/>
              </a:rPr>
              <a:t>KA2 «Розвиток потенціалу вищої освіти»</a:t>
            </a:r>
            <a:r>
              <a:rPr lang="uk-UA" sz="2500" dirty="0" smtClean="0">
                <a:solidFill>
                  <a:srgbClr val="0000FF"/>
                </a:solidFill>
                <a:latin typeface="Arial" charset="0"/>
              </a:rPr>
              <a:t>. </a:t>
            </a:r>
            <a:br>
              <a:rPr lang="uk-UA" sz="2500" dirty="0" smtClean="0">
                <a:solidFill>
                  <a:srgbClr val="0000FF"/>
                </a:solidFill>
                <a:latin typeface="Arial" charset="0"/>
              </a:rPr>
            </a:br>
            <a:r>
              <a:rPr lang="uk-UA" sz="100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uk-UA" sz="1000" dirty="0" smtClean="0">
                <a:solidFill>
                  <a:srgbClr val="0000FF"/>
                </a:solidFill>
                <a:latin typeface="Arial" charset="0"/>
              </a:rPr>
            </a:br>
            <a:r>
              <a:rPr lang="uk-UA" sz="2500" dirty="0" smtClean="0">
                <a:solidFill>
                  <a:srgbClr val="0000FF"/>
                </a:solidFill>
                <a:latin typeface="Arial" charset="0"/>
              </a:rPr>
              <a:t>Із розглянутих 515 проектних пропозицій затвердили для подальшого фінансування у 2016-2018 роках 140 проектів. </a:t>
            </a:r>
            <a:r>
              <a:rPr lang="uk-UA" sz="100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uk-UA" sz="1000" dirty="0" smtClean="0">
                <a:solidFill>
                  <a:srgbClr val="0000FF"/>
                </a:solidFill>
                <a:latin typeface="Arial" charset="0"/>
              </a:rPr>
            </a:br>
            <a:r>
              <a:rPr lang="uk-UA" sz="100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uk-UA" sz="1000" dirty="0" smtClean="0">
                <a:solidFill>
                  <a:srgbClr val="0000FF"/>
                </a:solidFill>
                <a:latin typeface="Arial" charset="0"/>
              </a:rPr>
            </a:br>
            <a:r>
              <a:rPr lang="uk-UA" sz="2500" dirty="0" smtClean="0">
                <a:solidFill>
                  <a:srgbClr val="0000FF"/>
                </a:solidFill>
                <a:latin typeface="Arial" charset="0"/>
              </a:rPr>
              <a:t>10 з них реалізуватимуться за участі українських організацій. </a:t>
            </a:r>
            <a:r>
              <a:rPr lang="ru-RU" sz="1800" b="1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1800" b="1" dirty="0" smtClean="0">
                <a:solidFill>
                  <a:srgbClr val="0000FF"/>
                </a:solidFill>
                <a:latin typeface="Arial" charset="0"/>
              </a:rPr>
            </a:br>
            <a:endParaRPr lang="uk-UA" sz="3200" b="1" dirty="0" smtClean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7967" y="1293269"/>
            <a:ext cx="10538565" cy="5489575"/>
          </a:xfrm>
        </p:spPr>
        <p:txBody>
          <a:bodyPr/>
          <a:lstStyle/>
          <a:p>
            <a:pPr lvl="0"/>
            <a:r>
              <a:rPr lang="uk-UA" sz="2750" b="1" dirty="0" smtClean="0">
                <a:solidFill>
                  <a:srgbClr val="FF0000"/>
                </a:solidFill>
                <a:latin typeface="Arial" charset="0"/>
              </a:rPr>
              <a:t>1) 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«Розвиток мережевої інфраструктури для підтримки молодіжного інноваційного підприємництва в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фаблаб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платформах» (561536-EPP-1-2015-1-UK-EPPKA2-CBHE-JP-Development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of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a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N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etwork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I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nfrastructure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for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Y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outh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I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nnovation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ntrepreneurship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S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upport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on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ablab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P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latforms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) </a:t>
            </a:r>
            <a:br>
              <a:rPr lang="uk-UA" sz="2750" dirty="0" smtClean="0">
                <a:solidFill>
                  <a:srgbClr val="0000FF"/>
                </a:solidFill>
                <a:latin typeface="Arial" charset="0"/>
              </a:rPr>
            </a:b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(базовий підрозділ – </a:t>
            </a:r>
            <a:r>
              <a:rPr lang="uk-UA" sz="2750" dirty="0" smtClean="0">
                <a:solidFill>
                  <a:srgbClr val="FF0000"/>
                </a:solidFill>
                <a:latin typeface="Arial" charset="0"/>
              </a:rPr>
              <a:t>ІПСА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);</a:t>
            </a:r>
            <a:r>
              <a:rPr lang="uk-UA" sz="275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uk-UA" sz="2750" dirty="0" smtClean="0">
                <a:solidFill>
                  <a:srgbClr val="0000FF"/>
                </a:solidFill>
                <a:latin typeface="Arial" charset="0"/>
              </a:rPr>
            </a:br>
            <a:r>
              <a:rPr lang="uk-UA" sz="2750" b="1" dirty="0" smtClean="0">
                <a:solidFill>
                  <a:srgbClr val="FF0000"/>
                </a:solidFill>
                <a:latin typeface="Arial" charset="0"/>
              </a:rPr>
              <a:t>2) 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«Розвиток ступеневої освіти за напрямом очищення води» (561755-EPP-1-2015-1-NO-EPPKA2-CBHE-JP-Harmonising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W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ater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R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elated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G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raduate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50" dirty="0" err="1" smtClean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ducation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) (базовий підрозділ – </a:t>
            </a:r>
            <a:r>
              <a:rPr lang="uk-UA" sz="2750" dirty="0" smtClean="0">
                <a:solidFill>
                  <a:srgbClr val="FF0000"/>
                </a:solidFill>
                <a:latin typeface="Arial" charset="0"/>
              </a:rPr>
              <a:t>ХТФ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); </a:t>
            </a:r>
            <a:br>
              <a:rPr lang="uk-UA" sz="2750" dirty="0" smtClean="0">
                <a:solidFill>
                  <a:srgbClr val="0000FF"/>
                </a:solidFill>
                <a:latin typeface="Arial" charset="0"/>
              </a:rPr>
            </a:br>
            <a:r>
              <a:rPr lang="uk-UA" sz="2750" b="1" dirty="0" smtClean="0">
                <a:solidFill>
                  <a:srgbClr val="FF0000"/>
                </a:solidFill>
                <a:latin typeface="Arial" charset="0"/>
              </a:rPr>
              <a:t>3) 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«Створення сучасної магістерської програми в галузі інформаційних систем» (561592-EPP-1-2015-1-FR-EPPKA2-CBHE-JP-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Establishing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Modern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Master-level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Studies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in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Information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uk-UA" sz="2750" dirty="0" err="1" smtClean="0">
                <a:solidFill>
                  <a:srgbClr val="0000FF"/>
                </a:solidFill>
                <a:latin typeface="Arial" charset="0"/>
              </a:rPr>
              <a:t>Systems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) (базовий підрозділ – </a:t>
            </a:r>
            <a:r>
              <a:rPr lang="uk-UA" sz="2750" dirty="0" smtClean="0">
                <a:solidFill>
                  <a:srgbClr val="FF0000"/>
                </a:solidFill>
                <a:latin typeface="Arial" charset="0"/>
              </a:rPr>
              <a:t>ФІОТ</a:t>
            </a:r>
            <a:r>
              <a:rPr lang="uk-UA" sz="2750" dirty="0" smtClean="0">
                <a:solidFill>
                  <a:srgbClr val="0000FF"/>
                </a:solidFill>
                <a:latin typeface="Arial" charset="0"/>
              </a:rPr>
              <a:t>).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b="1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1800" b="1" dirty="0" smtClean="0">
                <a:solidFill>
                  <a:srgbClr val="0000FF"/>
                </a:solidFill>
                <a:latin typeface="Arial" charset="0"/>
              </a:rPr>
            </a:br>
            <a:endParaRPr lang="uk-UA" sz="3200" b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-1" y="0"/>
            <a:ext cx="3356975" cy="1665962"/>
          </a:xfrm>
          <a:prstGeom prst="irregularSeal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Вітаємо</a:t>
            </a:r>
            <a:endParaRPr lang="uk-U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Box 1"/>
          <p:cNvSpPr txBox="1">
            <a:spLocks noChangeArrowheads="1"/>
          </p:cNvSpPr>
          <p:nvPr/>
        </p:nvSpPr>
        <p:spPr bwMode="auto">
          <a:xfrm>
            <a:off x="2167004" y="1688664"/>
            <a:ext cx="8314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uk-UA" sz="7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Дякуємо </a:t>
            </a:r>
            <a:r>
              <a:rPr lang="uk-UA" sz="7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 увагу!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55101" y="3469711"/>
            <a:ext cx="762835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sz="3200" b="1" dirty="0" smtClean="0">
                <a:solidFill>
                  <a:srgbClr val="3366CC"/>
                </a:solidFill>
                <a:latin typeface="Tahoma" pitchFamily="34" charset="0"/>
                <a:cs typeface="Tahoma" pitchFamily="34" charset="0"/>
              </a:rPr>
              <a:t>Департамент міжнародного співробітництва</a:t>
            </a:r>
            <a:endParaRPr lang="en-US" sz="3200" b="1" dirty="0" smtClean="0">
              <a:solidFill>
                <a:srgbClr val="3366CC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3366CC"/>
                </a:solidFill>
                <a:latin typeface="Tahoma" pitchFamily="34" charset="0"/>
                <a:cs typeface="Tahoma" pitchFamily="34" charset="0"/>
                <a:hlinkClick r:id="rId3"/>
              </a:rPr>
              <a:t>http://icd.kpi.ua/</a:t>
            </a:r>
            <a:r>
              <a:rPr lang="uk-UA" sz="3200" b="1" dirty="0" smtClean="0">
                <a:solidFill>
                  <a:srgbClr val="3366CC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200" b="1" dirty="0" smtClean="0">
              <a:solidFill>
                <a:srgbClr val="3366CC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3366CC"/>
                </a:solidFill>
                <a:latin typeface="Tahoma" pitchFamily="34" charset="0"/>
                <a:cs typeface="Tahoma" pitchFamily="34" charset="0"/>
              </a:rPr>
              <a:t>ВІДДІЛ МІЖНАРОДНИХ ПРОЕКТІВ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3200" b="1" dirty="0" smtClean="0">
                <a:solidFill>
                  <a:srgbClr val="3366CC"/>
                </a:solidFill>
                <a:latin typeface="Tahoma" pitchFamily="34" charset="0"/>
                <a:cs typeface="Tahoma" pitchFamily="34" charset="0"/>
                <a:hlinkClick r:id="rId4"/>
              </a:rPr>
              <a:t>http://ipd.kpi.ua/</a:t>
            </a:r>
            <a:endParaRPr lang="en-US" sz="3200" b="1" dirty="0" smtClean="0">
              <a:solidFill>
                <a:srgbClr val="3366CC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1075</TotalTime>
  <Words>146</Words>
  <Application>Microsoft Office PowerPoint</Application>
  <PresentationFormat>Произвольный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Легкий дым</vt:lpstr>
      <vt:lpstr>ЕРАЗМУС+ за напрямом KA2  «Розвиток потенціалу вищої освіти» </vt:lpstr>
      <vt:lpstr>Виконавче агентство Європейського Союзу з питань освіти, аудіовізуальних засобів і культури оголосило результати першого конкурсу 2015 року програми «Еразмус+» за напрямом KA2 «Розвиток потенціалу вищої освіти».   Із розглянутих 515 проектних пропозицій затвердили для подальшого фінансування у 2016-2018 роках 140 проектів.   10 з них реалізуватимуться за участі українських організацій.  </vt:lpstr>
      <vt:lpstr>1) «Розвиток мережевої інфраструктури для підтримки молодіжного інноваційного підприємництва в фаблаб платформах» (561536-EPP-1-2015-1-UK-EPPKA2-CBHE-JP-Development of a Network Infrastructure for Youth Innovation Entrepreneurship Support on Fablab Platforms)  (базовий підрозділ – ІПСА);  2) «Розвиток ступеневої освіти за напрямом очищення води» (561755-EPP-1-2015-1-NO-EPPKA2-CBHE-JP-Harmonising Water Related Graduate Education) (базовий підрозділ – ХТФ);  3) «Створення сучасної магістерської програми в галузі інформаційних систем» (561592-EPP-1-2015-1-FR-EPPKA2-CBHE-JP- Establishing Modern Master-level Studies in Information Systems) (базовий підрозділ – ФІОТ).   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ЭРАЗМУС+ Международная кредитная мобильность</dc:title>
  <dc:creator>Марьяна</dc:creator>
  <cp:lastModifiedBy>Admin</cp:lastModifiedBy>
  <cp:revision>77</cp:revision>
  <dcterms:created xsi:type="dcterms:W3CDTF">2013-10-31T09:35:06Z</dcterms:created>
  <dcterms:modified xsi:type="dcterms:W3CDTF">2015-09-21T13:04:03Z</dcterms:modified>
</cp:coreProperties>
</file>