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Default Extension="mp4" ContentType="video/unknown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lvl1pPr>
      <a:defRPr>
        <a:latin typeface="Franklin Gothic Book"/>
        <a:ea typeface="Franklin Gothic Book"/>
        <a:cs typeface="Franklin Gothic Book"/>
        <a:sym typeface="Franklin Gothic Book"/>
      </a:defRPr>
    </a:lvl1pPr>
    <a:lvl2pPr indent="457200">
      <a:defRPr>
        <a:latin typeface="Franklin Gothic Book"/>
        <a:ea typeface="Franklin Gothic Book"/>
        <a:cs typeface="Franklin Gothic Book"/>
        <a:sym typeface="Franklin Gothic Book"/>
      </a:defRPr>
    </a:lvl2pPr>
    <a:lvl3pPr indent="914400">
      <a:defRPr>
        <a:latin typeface="Franklin Gothic Book"/>
        <a:ea typeface="Franklin Gothic Book"/>
        <a:cs typeface="Franklin Gothic Book"/>
        <a:sym typeface="Franklin Gothic Book"/>
      </a:defRPr>
    </a:lvl3pPr>
    <a:lvl4pPr indent="1371600">
      <a:defRPr>
        <a:latin typeface="Franklin Gothic Book"/>
        <a:ea typeface="Franklin Gothic Book"/>
        <a:cs typeface="Franklin Gothic Book"/>
        <a:sym typeface="Franklin Gothic Book"/>
      </a:defRPr>
    </a:lvl4pPr>
    <a:lvl5pPr indent="1828800">
      <a:defRPr>
        <a:latin typeface="Franklin Gothic Book"/>
        <a:ea typeface="Franklin Gothic Book"/>
        <a:cs typeface="Franklin Gothic Book"/>
        <a:sym typeface="Franklin Gothic Book"/>
      </a:defRPr>
    </a:lvl5pPr>
    <a:lvl6pPr indent="2286000">
      <a:defRPr>
        <a:latin typeface="Franklin Gothic Book"/>
        <a:ea typeface="Franklin Gothic Book"/>
        <a:cs typeface="Franklin Gothic Book"/>
        <a:sym typeface="Franklin Gothic Book"/>
      </a:defRPr>
    </a:lvl6pPr>
    <a:lvl7pPr indent="2743200">
      <a:defRPr>
        <a:latin typeface="Franklin Gothic Book"/>
        <a:ea typeface="Franklin Gothic Book"/>
        <a:cs typeface="Franklin Gothic Book"/>
        <a:sym typeface="Franklin Gothic Book"/>
      </a:defRPr>
    </a:lvl7pPr>
    <a:lvl8pPr indent="3200400">
      <a:defRPr>
        <a:latin typeface="Franklin Gothic Book"/>
        <a:ea typeface="Franklin Gothic Book"/>
        <a:cs typeface="Franklin Gothic Book"/>
        <a:sym typeface="Franklin Gothic Book"/>
      </a:defRPr>
    </a:lvl8pPr>
    <a:lvl9pPr indent="3657600">
      <a:defRPr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DFCB"/>
          </a:solidFill>
        </a:fill>
      </a:tcStyle>
    </a:wholeTbl>
    <a:band2H>
      <a:tcTxStyle/>
      <a:tcStyle>
        <a:tcBdr/>
        <a:fill>
          <a:solidFill>
            <a:srgbClr val="FFF0E7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DA023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DA023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DA02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2D1"/>
          </a:solidFill>
        </a:fill>
      </a:tcStyle>
    </a:wholeTbl>
    <a:band2H>
      <a:tcTxStyle/>
      <a:tcStyle>
        <a:tcBdr/>
        <a:fill>
          <a:solidFill>
            <a:srgbClr val="EBEAE9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1685C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1685C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1685C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ECCB"/>
          </a:solidFill>
        </a:fill>
      </a:tcStyle>
    </a:wholeTbl>
    <a:band2H>
      <a:tcTxStyle/>
      <a:tcStyle>
        <a:tcBdr/>
        <a:fill>
          <a:solidFill>
            <a:srgbClr val="F3F5E7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CA1A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CA1A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CA1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A023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A02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4" name="Shape 14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" name="Shape 17"/>
          <p:cNvSpPr/>
          <p:nvPr/>
        </p:nvSpPr>
        <p:spPr>
          <a:xfrm rot="10800000">
            <a:off x="891821" y="5617774"/>
            <a:ext cx="7382935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989951" y="1016989"/>
            <a:ext cx="7179735" cy="48316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990600" y="1009650"/>
            <a:ext cx="7179734" cy="48316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image4.png" descr="C:\Users\Administrator\Desktop\Pushpin Dev\Assets\pushpinLef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769521" y="702069"/>
            <a:ext cx="567831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4.png" descr="C:\Users\Administrator\Desktop\Pushpin Dev\Assets\pushpinLef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7855432" y="749719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727200" y="80435"/>
            <a:ext cx="5723470" cy="3542590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727200" y="3736621"/>
            <a:ext cx="5712179" cy="3121379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65E9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65E9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65E9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65E9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65E9C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213930" y="5386484"/>
            <a:ext cx="554024" cy="3073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095022" y="769161"/>
            <a:ext cx="6965246" cy="129932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1463039" y="2068487"/>
            <a:ext cx="6196407" cy="3705352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095022" y="718391"/>
            <a:ext cx="6965246" cy="140086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463039" y="2119257"/>
            <a:ext cx="6196407" cy="47387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444979" y="524929"/>
            <a:ext cx="6254044" cy="3076576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456267" y="3725333"/>
            <a:ext cx="6231467" cy="30240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65E9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65E9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65E9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65E9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65E9C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095022" y="716242"/>
            <a:ext cx="6965246" cy="140516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298447" y="2121406"/>
            <a:ext cx="3200401" cy="47365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095022" y="784568"/>
            <a:ext cx="6965246" cy="126851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557868" y="2053080"/>
            <a:ext cx="2939522" cy="889441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65E9C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65E9C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65E9C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65E9C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65E9C"/>
                </a:solidFill>
              </a:rP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47" name="Shape 4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0" name="Shape 5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 rot="60000">
            <a:off x="4471415" y="603503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21540000">
            <a:off x="749808" y="576071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" name="image4.png" descr="C:\Users\Administrator\Desktop\Pushpin Dev\Assets\pushpinLef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4.png" descr="C:\Users\Administrator\Desktop\Pushpin Dev\Assets\pushpinLef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 rot="21540000">
            <a:off x="1108976" y="2020042"/>
            <a:ext cx="3064828" cy="1503038"/>
          </a:xfrm>
          <a:prstGeom prst="rect">
            <a:avLst/>
          </a:prstGeom>
        </p:spPr>
        <p:txBody>
          <a:bodyPr anchor="b"/>
          <a:lstStyle>
            <a:lvl1pPr algn="ctr">
              <a:defRPr sz="2400"/>
            </a:lvl1pPr>
          </a:lstStyle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 rot="60000">
            <a:off x="4854290" y="1150993"/>
            <a:ext cx="3020793" cy="462549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 marL="667512" indent="-301752">
              <a:defRPr sz="2200"/>
            </a:lvl2pPr>
            <a:lvl3pPr marL="965200" indent="-279400">
              <a:defRPr sz="2200"/>
            </a:lvl3pPr>
            <a:lvl4pPr marL="1365885" indent="-314325">
              <a:defRPr sz="2200"/>
            </a:lvl4pPr>
            <a:lvl5pPr marL="1776548" indent="-359228"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 rot="60000">
            <a:off x="7557313" y="5925853"/>
            <a:ext cx="554024" cy="3073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3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61" name="Shape 61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4" name="Shape 64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21540000">
            <a:off x="745058" y="575768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60000">
            <a:off x="4464768" y="603919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9" name="image4.png" descr="C:\Users\Administrator\Desktop\Pushpin Dev\Assets\pushpinLef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4.png" descr="C:\Users\Administrator\Desktop\Pushpin Dev\Assets\pushpinLef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 rot="21540000">
            <a:off x="1106424" y="2020823"/>
            <a:ext cx="3063240" cy="1499617"/>
          </a:xfrm>
          <a:prstGeom prst="rect">
            <a:avLst/>
          </a:prstGeom>
        </p:spPr>
        <p:txBody>
          <a:bodyPr anchor="b"/>
          <a:lstStyle>
            <a:lvl1pPr algn="ctr">
              <a:defRPr sz="2400"/>
            </a:lvl1pPr>
          </a:lstStyle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 rot="21540000">
            <a:off x="1152144" y="3621023"/>
            <a:ext cx="3044952" cy="210312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 rot="60000">
            <a:off x="7562088" y="5928918"/>
            <a:ext cx="554024" cy="3073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2" name="Shape 2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" name="Shape 5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14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image4.png" descr="C:\Users\Administrator\Desktop\Pushpin Dev\Assets\pushpinLeft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4.png" descr="C:\Users\Administrator\Desktop\Pushpin Dev\Assets\pushpinLeft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629400" y="68440"/>
            <a:ext cx="1430868" cy="6478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98220" y="1106312"/>
            <a:ext cx="5178780" cy="5751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7670202" y="5838044"/>
            <a:ext cx="554024" cy="3073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400">
                <a:solidFill>
                  <a:srgbClr val="465E9C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defRPr sz="4400">
          <a:latin typeface="Constantia"/>
          <a:ea typeface="Constantia"/>
          <a:cs typeface="Constantia"/>
          <a:sym typeface="Constantia"/>
        </a:defRPr>
      </a:lvl1pPr>
      <a:lvl2pPr>
        <a:defRPr sz="4400">
          <a:latin typeface="Constantia"/>
          <a:ea typeface="Constantia"/>
          <a:cs typeface="Constantia"/>
          <a:sym typeface="Constantia"/>
        </a:defRPr>
      </a:lvl2pPr>
      <a:lvl3pPr>
        <a:defRPr sz="4400">
          <a:latin typeface="Constantia"/>
          <a:ea typeface="Constantia"/>
          <a:cs typeface="Constantia"/>
          <a:sym typeface="Constantia"/>
        </a:defRPr>
      </a:lvl3pPr>
      <a:lvl4pPr>
        <a:defRPr sz="4400">
          <a:latin typeface="Constantia"/>
          <a:ea typeface="Constantia"/>
          <a:cs typeface="Constantia"/>
          <a:sym typeface="Constantia"/>
        </a:defRPr>
      </a:lvl4pPr>
      <a:lvl5pPr>
        <a:defRPr sz="4400">
          <a:latin typeface="Constantia"/>
          <a:ea typeface="Constantia"/>
          <a:cs typeface="Constantia"/>
          <a:sym typeface="Constantia"/>
        </a:defRPr>
      </a:lvl5pPr>
      <a:lvl6pPr>
        <a:defRPr sz="4400">
          <a:latin typeface="Constantia"/>
          <a:ea typeface="Constantia"/>
          <a:cs typeface="Constantia"/>
          <a:sym typeface="Constantia"/>
        </a:defRPr>
      </a:lvl6pPr>
      <a:lvl7pPr>
        <a:defRPr sz="4400">
          <a:latin typeface="Constantia"/>
          <a:ea typeface="Constantia"/>
          <a:cs typeface="Constantia"/>
          <a:sym typeface="Constantia"/>
        </a:defRPr>
      </a:lvl7pPr>
      <a:lvl8pPr>
        <a:defRPr sz="4400">
          <a:latin typeface="Constantia"/>
          <a:ea typeface="Constantia"/>
          <a:cs typeface="Constantia"/>
          <a:sym typeface="Constantia"/>
        </a:defRPr>
      </a:lvl8pPr>
      <a:lvl9pPr>
        <a:defRPr sz="4400">
          <a:latin typeface="Constantia"/>
          <a:ea typeface="Constantia"/>
          <a:cs typeface="Constantia"/>
          <a:sym typeface="Constantia"/>
        </a:defRPr>
      </a:lvl9pPr>
    </p:titleStyle>
    <p:bodyStyle>
      <a:lvl1pPr marL="274320" indent="-274320">
        <a:spcBef>
          <a:spcPts val="500"/>
        </a:spcBef>
        <a:buClr>
          <a:srgbClr val="AA2B1E"/>
        </a:buClr>
        <a:buSzPct val="85000"/>
        <a:buFont typeface="Brush Script MT Italic"/>
        <a:buChar char="O"/>
        <a:defRPr sz="2400">
          <a:latin typeface="Franklin Gothic Book"/>
          <a:ea typeface="Franklin Gothic Book"/>
          <a:cs typeface="Franklin Gothic Book"/>
          <a:sym typeface="Franklin Gothic Book"/>
        </a:defRPr>
      </a:lvl1pPr>
      <a:lvl2pPr marL="665018" indent="-299258">
        <a:spcBef>
          <a:spcPts val="500"/>
        </a:spcBef>
        <a:buClr>
          <a:srgbClr val="AA2B1E"/>
        </a:buClr>
        <a:buSzPct val="85000"/>
        <a:buFont typeface="Brush Script MT Italic"/>
        <a:buChar char="O"/>
        <a:defRPr sz="2400">
          <a:latin typeface="Franklin Gothic Book"/>
          <a:ea typeface="Franklin Gothic Book"/>
          <a:cs typeface="Franklin Gothic Book"/>
          <a:sym typeface="Franklin Gothic Book"/>
        </a:defRPr>
      </a:lvl2pPr>
      <a:lvl3pPr marL="960119" indent="-274319">
        <a:spcBef>
          <a:spcPts val="500"/>
        </a:spcBef>
        <a:buClr>
          <a:srgbClr val="AA2B1E"/>
        </a:buClr>
        <a:buSzPct val="85000"/>
        <a:buFont typeface="Brush Script MT Italic"/>
        <a:buChar char="O"/>
        <a:defRPr sz="2400">
          <a:latin typeface="Franklin Gothic Book"/>
          <a:ea typeface="Franklin Gothic Book"/>
          <a:cs typeface="Franklin Gothic Book"/>
          <a:sym typeface="Franklin Gothic Book"/>
        </a:defRPr>
      </a:lvl3pPr>
      <a:lvl4pPr marL="1356360" indent="-304800">
        <a:spcBef>
          <a:spcPts val="500"/>
        </a:spcBef>
        <a:buClr>
          <a:srgbClr val="AA2B1E"/>
        </a:buClr>
        <a:buSzPct val="85000"/>
        <a:buFont typeface="Brush Script MT Italic"/>
        <a:buChar char="O"/>
        <a:defRPr sz="2400">
          <a:latin typeface="Franklin Gothic Book"/>
          <a:ea typeface="Franklin Gothic Book"/>
          <a:cs typeface="Franklin Gothic Book"/>
          <a:sym typeface="Franklin Gothic Book"/>
        </a:defRPr>
      </a:lvl4pPr>
      <a:lvl5pPr marL="1760220" indent="-342900">
        <a:spcBef>
          <a:spcPts val="500"/>
        </a:spcBef>
        <a:buClr>
          <a:srgbClr val="AA2B1E"/>
        </a:buClr>
        <a:buSzPct val="85000"/>
        <a:buFont typeface="Brush Script MT Italic"/>
        <a:buChar char="O"/>
        <a:defRPr sz="2400">
          <a:latin typeface="Franklin Gothic Book"/>
          <a:ea typeface="Franklin Gothic Book"/>
          <a:cs typeface="Franklin Gothic Book"/>
          <a:sym typeface="Franklin Gothic Book"/>
        </a:defRPr>
      </a:lvl5pPr>
      <a:lvl6pPr marL="2125979" indent="-342900">
        <a:spcBef>
          <a:spcPts val="500"/>
        </a:spcBef>
        <a:buClr>
          <a:srgbClr val="AA2B1E"/>
        </a:buClr>
        <a:buSzPct val="85000"/>
        <a:buFont typeface="Brush Script MT Italic"/>
        <a:buChar char="O"/>
        <a:defRPr sz="2400">
          <a:latin typeface="Franklin Gothic Book"/>
          <a:ea typeface="Franklin Gothic Book"/>
          <a:cs typeface="Franklin Gothic Book"/>
          <a:sym typeface="Franklin Gothic Book"/>
        </a:defRPr>
      </a:lvl6pPr>
      <a:lvl7pPr marL="2491739" indent="-342900">
        <a:spcBef>
          <a:spcPts val="500"/>
        </a:spcBef>
        <a:buClr>
          <a:srgbClr val="AA2B1E"/>
        </a:buClr>
        <a:buSzPct val="85000"/>
        <a:buFont typeface="Brush Script MT Italic"/>
        <a:buChar char="O"/>
        <a:defRPr sz="2400">
          <a:latin typeface="Franklin Gothic Book"/>
          <a:ea typeface="Franklin Gothic Book"/>
          <a:cs typeface="Franklin Gothic Book"/>
          <a:sym typeface="Franklin Gothic Book"/>
        </a:defRPr>
      </a:lvl7pPr>
      <a:lvl8pPr marL="2857500" indent="-342900">
        <a:spcBef>
          <a:spcPts val="500"/>
        </a:spcBef>
        <a:buClr>
          <a:srgbClr val="AA2B1E"/>
        </a:buClr>
        <a:buSzPct val="85000"/>
        <a:buFont typeface="Brush Script MT Italic"/>
        <a:buChar char="O"/>
        <a:defRPr sz="2400">
          <a:latin typeface="Franklin Gothic Book"/>
          <a:ea typeface="Franklin Gothic Book"/>
          <a:cs typeface="Franklin Gothic Book"/>
          <a:sym typeface="Franklin Gothic Book"/>
        </a:defRPr>
      </a:lvl8pPr>
      <a:lvl9pPr marL="3223260" indent="-342900">
        <a:spcBef>
          <a:spcPts val="500"/>
        </a:spcBef>
        <a:buClr>
          <a:srgbClr val="AA2B1E"/>
        </a:buClr>
        <a:buSzPct val="85000"/>
        <a:buFont typeface="Brush Script MT Italic"/>
        <a:buChar char="O"/>
        <a:defRPr sz="2400"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Rage Italic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Rage Italic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Rage Italic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Rage Italic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Rage Italic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Rage Italic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Rage Italic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Rage Italic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Rage Ital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microsoft.com/office/2007/relationships/media" Target="../media/media1.mp4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video" Target="../media/media1.mp4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899591" y="1131777"/>
            <a:ext cx="7302897" cy="929072"/>
          </a:xfrm>
          <a:prstGeom prst="rect">
            <a:avLst/>
          </a:prstGeom>
        </p:spPr>
        <p:txBody>
          <a:bodyPr/>
          <a:lstStyle/>
          <a:p>
            <a:pPr lvl="0" defTabSz="493776">
              <a:defRPr sz="1800"/>
            </a:pPr>
            <a:r>
              <a:rPr sz="1944" b="1"/>
              <a:t>«Горизонт 2020»</a:t>
            </a:r>
            <a:br>
              <a:rPr sz="1944" b="1"/>
            </a:br>
            <a:r>
              <a:rPr sz="1944"/>
              <a:t>Європейська рамкова програма для дослідження та інновацій</a:t>
            </a:r>
          </a:p>
        </p:txBody>
      </p:sp>
      <p:pic>
        <p:nvPicPr>
          <p:cNvPr id="86" name="image5.gif" descr="European Commission log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18783"/>
            <a:ext cx="1485131" cy="1027505"/>
          </a:xfrm>
          <a:prstGeom prst="rect">
            <a:avLst/>
          </a:prstGeom>
          <a:ln w="12700">
            <a:miter lim="400000"/>
          </a:ln>
          <a:effectLst>
            <a:outerShdw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87" name="media1.mp4"/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547663" y="2016224"/>
            <a:ext cx="6096001" cy="3429001"/>
          </a:xfrm>
          <a:prstGeom prst="rect">
            <a:avLst/>
          </a:prstGeom>
        </p:spPr>
      </p:pic>
      <p:pic>
        <p:nvPicPr>
          <p:cNvPr id="88" name="image7.jpg" descr="http://www.uzhgorod.ws/grafica/ukr_flag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90821" y="0"/>
            <a:ext cx="1495640" cy="887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46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095023" y="817581"/>
            <a:ext cx="6965244" cy="1202487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Ідеальні партнери, хто вони?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1115616" y="1916832"/>
            <a:ext cx="7344817" cy="4032449"/>
          </a:xfrm>
          <a:prstGeom prst="rect">
            <a:avLst/>
          </a:prstGeom>
        </p:spPr>
        <p:txBody>
          <a:bodyPr/>
          <a:lstStyle/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/>
              <a:t>Активні та швидко реагуючі</a:t>
            </a:r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/>
              <a:t> Роблять суттєвий внесок у виконання проекту</a:t>
            </a:r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/>
              <a:t> Мають досвід виконання проектів</a:t>
            </a:r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/>
              <a:t> Залучені до стадії підготовки та написання проекту</a:t>
            </a:r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/>
              <a:t> Мають технічну та лінгвістичну грамотність</a:t>
            </a:r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/>
              <a:t> Мають широку мережу контактів</a:t>
            </a:r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/>
              <a:t> Готові співпрацювати і після закінчення проекту</a:t>
            </a:r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/>
              <a:t> Відповідальні та мотивовані речами більшими ніж отримати гроші!</a:t>
            </a:r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/>
              <a:t> Кожен партнер має свою роль і працює над реалізацією цілей окреслених проектом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095023" y="817581"/>
            <a:ext cx="6965244" cy="120248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Коли та теми</a:t>
            </a:r>
          </a:p>
        </p:txBody>
      </p:sp>
      <p:pic>
        <p:nvPicPr>
          <p:cNvPr id="130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1897614"/>
            <a:ext cx="7295817" cy="417646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043608" y="2348880"/>
            <a:ext cx="2088233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3503383" y="2351545"/>
            <a:ext cx="2088233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5940152" y="2227033"/>
            <a:ext cx="2088233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Як знайти необхідний колл?</a:t>
            </a:r>
            <a:br>
              <a:rPr lang="ru-RU" dirty="0" smtClean="0"/>
            </a:br>
            <a:r>
              <a:rPr lang="en-US" sz="2222" dirty="0" err="1" smtClean="0"/>
              <a:t>http://ec.europa.eu/research/participants/portal/desktop/en/opportunities/</a:t>
            </a:r>
            <a:r>
              <a:rPr lang="en-US" sz="2222" dirty="0" err="1" smtClean="0"/>
              <a:t>index.html</a:t>
            </a:r>
            <a:r>
              <a:rPr lang="ru-RU" sz="2222" dirty="0" smtClean="0"/>
              <a:t/>
            </a:r>
            <a:br>
              <a:rPr lang="ru-RU" sz="2222" dirty="0" smtClean="0"/>
            </a:br>
            <a:endParaRPr lang="en-US" sz="2222" dirty="0"/>
          </a:p>
        </p:txBody>
      </p:sp>
      <p:pic>
        <p:nvPicPr>
          <p:cNvPr id="4" name="Picture 3" descr="Screen Shot 2014-10-27 at 11.48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28" y="2119258"/>
            <a:ext cx="7619478" cy="45769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03906" y="3088084"/>
            <a:ext cx="1731750" cy="476200"/>
          </a:xfrm>
          <a:prstGeom prst="ellipse">
            <a:avLst/>
          </a:prstGeom>
          <a:noFill/>
          <a:ln w="111125" cap="flat">
            <a:solidFill>
              <a:srgbClr val="FF0000"/>
            </a:solidFill>
            <a:prstDash val="solid"/>
            <a:bevel/>
          </a:ln>
          <a:effectLst>
            <a:outerShdw blurRad="38100" dist="38100" dir="4800000" rotWithShape="0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803908" y="3564284"/>
            <a:ext cx="1168930" cy="548350"/>
          </a:xfrm>
          <a:prstGeom prst="straightConnector1">
            <a:avLst/>
          </a:prstGeom>
          <a:noFill/>
          <a:ln w="15875" cap="flat">
            <a:solidFill>
              <a:srgbClr val="FF0000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1095022" y="4170355"/>
            <a:ext cx="925353" cy="1588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095023" y="817581"/>
            <a:ext cx="6965244" cy="120248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Написання проекту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827583" y="1844824"/>
            <a:ext cx="7560842" cy="426207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/>
            </a:pPr>
            <a:r>
              <a:rPr sz="2200"/>
              <a:t>Обрати особу відповідальну за написання проекту та зведення всіх частин (координація, збір та гармонізація внесків партнерів)</a:t>
            </a:r>
          </a:p>
          <a:p>
            <a:pPr lvl="0">
              <a:lnSpc>
                <a:spcPct val="80000"/>
              </a:lnSpc>
              <a:defRPr sz="1800"/>
            </a:pPr>
            <a:r>
              <a:rPr sz="2200"/>
              <a:t>Підготувати коротку та влучну анотацію, в якості основи для дискусії. Цей документ повинен включати в себе:</a:t>
            </a:r>
          </a:p>
          <a:p>
            <a:pPr marL="914400" lvl="2" indent="-228600">
              <a:lnSpc>
                <a:spcPct val="80000"/>
              </a:lnSpc>
              <a:spcBef>
                <a:spcPts val="400"/>
              </a:spcBef>
              <a:buFont typeface="Wingdings"/>
              <a:buChar char="❖"/>
              <a:defRPr sz="1800"/>
            </a:pPr>
            <a:r>
              <a:t> Колл та тема в рамках якої виконуватиметься проект</a:t>
            </a:r>
          </a:p>
          <a:p>
            <a:pPr marL="914400" lvl="2" indent="-228600">
              <a:lnSpc>
                <a:spcPct val="80000"/>
              </a:lnSpc>
              <a:spcBef>
                <a:spcPts val="400"/>
              </a:spcBef>
              <a:buFont typeface="Wingdings"/>
              <a:buChar char="❖"/>
              <a:defRPr sz="1800"/>
            </a:pPr>
            <a:r>
              <a:t>Основну мету</a:t>
            </a:r>
          </a:p>
          <a:p>
            <a:pPr marL="914400" lvl="2" indent="-228600">
              <a:lnSpc>
                <a:spcPct val="80000"/>
              </a:lnSpc>
              <a:spcBef>
                <a:spcPts val="400"/>
              </a:spcBef>
              <a:buFont typeface="Wingdings"/>
              <a:buChar char="❖"/>
              <a:defRPr sz="1800"/>
            </a:pPr>
            <a:r>
              <a:t>Попередній розподіл робіт по робочих проектах</a:t>
            </a:r>
          </a:p>
          <a:p>
            <a:pPr marL="914400" lvl="2" indent="-228600">
              <a:lnSpc>
                <a:spcPct val="80000"/>
              </a:lnSpc>
              <a:spcBef>
                <a:spcPts val="400"/>
              </a:spcBef>
              <a:buFont typeface="Wingdings"/>
              <a:buChar char="❖"/>
              <a:defRPr sz="1800"/>
            </a:pPr>
            <a:r>
              <a:t>Основні результати (deliverables)</a:t>
            </a:r>
          </a:p>
          <a:p>
            <a:pPr marL="914400" lvl="2" indent="-228600">
              <a:lnSpc>
                <a:spcPct val="80000"/>
              </a:lnSpc>
              <a:spcBef>
                <a:spcPts val="400"/>
              </a:spcBef>
              <a:buFont typeface="Wingdings"/>
              <a:buChar char="❖"/>
              <a:defRPr sz="1800"/>
            </a:pPr>
            <a:r>
              <a:t>Основні обов'язки кожного учасника</a:t>
            </a:r>
          </a:p>
          <a:p>
            <a:pPr marL="914400" lvl="2" indent="-228600">
              <a:lnSpc>
                <a:spcPct val="80000"/>
              </a:lnSpc>
              <a:spcBef>
                <a:spcPts val="400"/>
              </a:spcBef>
              <a:buFont typeface="Wingdings"/>
              <a:buChar char="❖"/>
              <a:defRPr sz="1800"/>
            </a:pPr>
            <a:r>
              <a:t>Чітка назва, що відображає зміст проектної пропозиції</a:t>
            </a:r>
          </a:p>
          <a:p>
            <a:pPr marL="914400" lvl="2" indent="-228600">
              <a:lnSpc>
                <a:spcPct val="80000"/>
              </a:lnSpc>
              <a:spcBef>
                <a:spcPts val="400"/>
              </a:spcBef>
              <a:buFont typeface="Wingdings"/>
              <a:buChar char="❖"/>
              <a:defRPr sz="1800"/>
            </a:pPr>
            <a:r>
              <a:t>Акронім, який легко запам’ятати</a:t>
            </a:r>
          </a:p>
          <a:p>
            <a:pPr marL="914400" lvl="2" indent="-228600">
              <a:lnSpc>
                <a:spcPct val="80000"/>
              </a:lnSpc>
              <a:spcBef>
                <a:spcPts val="400"/>
              </a:spcBef>
              <a:buFont typeface="Wingdings"/>
              <a:buChar char="❖"/>
              <a:defRPr sz="1800"/>
            </a:pPr>
            <a:r>
              <a:t>Глобальне планування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095023" y="817581"/>
            <a:ext cx="6965244" cy="120248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Написання проекту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463039" y="1916832"/>
            <a:ext cx="6196406" cy="380623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Строго дотримуйтесь шаблону для написання проектів, вказаним Єврокомісією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Не перевищуйте вказану максимально можливу кількість сторінок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Не «розтікайтесь» в своїх аргументах за кожним критерієм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Будьте точними, лаконічними та детальними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Пишіть англійською</a:t>
            </a:r>
            <a:endParaRPr sz="2000" b="1"/>
          </a:p>
          <a:p>
            <a:pPr lvl="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Заповнюйте всі поля в адміністративних документах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Відповідайте на всі питання технічної частини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187624" y="548679"/>
            <a:ext cx="6965244" cy="1202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Чого не слід робити!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1187624" y="1772816"/>
            <a:ext cx="6696744" cy="4392489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Починати писати проект, не знаючи всіх деталей кола і будучи не впевненими, що Ваша проектна пропозиція підходить під заявлений кол</a:t>
            </a:r>
          </a:p>
          <a:p>
            <a:pPr lvl="0" algn="just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 Подавати проект, в якому Ви не є експертами та/або не передбачена достатня кількість людей для його виконання </a:t>
            </a:r>
          </a:p>
          <a:p>
            <a:pPr lvl="0" algn="just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Переоцінювати свою можливості. Будьте реалістичними та надійними</a:t>
            </a:r>
          </a:p>
          <a:p>
            <a:pPr lvl="0" algn="just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Збирати слабкий та немотивований консорціум</a:t>
            </a:r>
          </a:p>
          <a:p>
            <a:pPr lvl="0" algn="just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Недооцінювати якість презентації </a:t>
            </a:r>
          </a:p>
          <a:p>
            <a:pPr lvl="0" algn="just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Зневажати на критерії оцінки</a:t>
            </a:r>
          </a:p>
          <a:p>
            <a:pPr lvl="0" algn="just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Зневажати на умови подачі заявки та дедлайни.</a:t>
            </a:r>
          </a:p>
          <a:p>
            <a:pPr lvl="0" algn="just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Чекати до останньої хвилин щоб проконсультуватися та отримати допомогу від НКП, Европейських офіцерів, і т.д.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115616" y="620687"/>
            <a:ext cx="6965244" cy="1202487"/>
          </a:xfrm>
          <a:prstGeom prst="rect">
            <a:avLst/>
          </a:prstGeom>
        </p:spPr>
        <p:txBody>
          <a:bodyPr/>
          <a:lstStyle>
            <a:lvl1pPr defTabSz="777240">
              <a:defRPr sz="3315"/>
            </a:lvl1pPr>
          </a:lstStyle>
          <a:p>
            <a:pPr lvl="0">
              <a:defRPr sz="1800"/>
            </a:pPr>
            <a:r>
              <a:rPr sz="3315"/>
              <a:t>Як відбувається оцінювання проекта?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971599" y="1916832"/>
            <a:ext cx="7416826" cy="4118057"/>
          </a:xfrm>
          <a:prstGeom prst="rect">
            <a:avLst/>
          </a:prstGeom>
        </p:spPr>
        <p:txBody>
          <a:bodyPr/>
          <a:lstStyle/>
          <a:p>
            <a:pPr marL="266090" lvl="0" indent="-266090" defTabSz="886968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940"/>
              <a:t>Оцінюють проект зовнішні та незалежні експерти в кількості – три експерти на проект, як обираються із бази даних ЄС</a:t>
            </a:r>
          </a:p>
          <a:p>
            <a:pPr marL="0" lvl="0" indent="0" defTabSz="886968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940"/>
              <a:t>(http://ec.europa.eu/research/participants/portal/desktop/en/experts/index.html)</a:t>
            </a:r>
          </a:p>
          <a:p>
            <a:pPr marL="0" lvl="0" indent="0" defTabSz="886968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940"/>
              <a:t>Забезпечуючи баланс за наступними показниками:</a:t>
            </a:r>
          </a:p>
          <a:p>
            <a:pPr marL="886968" lvl="2" indent="-221742" defTabSz="886968">
              <a:lnSpc>
                <a:spcPct val="80000"/>
              </a:lnSpc>
              <a:spcBef>
                <a:spcPts val="300"/>
              </a:spcBef>
              <a:buFont typeface="Wingdings"/>
              <a:buChar char="❖"/>
              <a:defRPr sz="1800"/>
            </a:pPr>
            <a:r>
              <a:rPr sz="1649"/>
              <a:t>Навички, досвід та знання</a:t>
            </a:r>
          </a:p>
          <a:p>
            <a:pPr marL="886968" lvl="2" indent="-221742" defTabSz="886968">
              <a:lnSpc>
                <a:spcPct val="80000"/>
              </a:lnSpc>
              <a:spcBef>
                <a:spcPts val="300"/>
              </a:spcBef>
              <a:buFont typeface="Wingdings"/>
              <a:buChar char="❖"/>
              <a:defRPr sz="1800"/>
            </a:pPr>
            <a:r>
              <a:rPr sz="1649"/>
              <a:t>Географічне розмаїття</a:t>
            </a:r>
          </a:p>
          <a:p>
            <a:pPr marL="886968" lvl="2" indent="-221742" defTabSz="886968">
              <a:lnSpc>
                <a:spcPct val="80000"/>
              </a:lnSpc>
              <a:spcBef>
                <a:spcPts val="300"/>
              </a:spcBef>
              <a:buFont typeface="Wingdings"/>
              <a:buChar char="❖"/>
              <a:defRPr sz="1800"/>
            </a:pPr>
            <a:r>
              <a:rPr sz="1649"/>
              <a:t>Стать</a:t>
            </a:r>
          </a:p>
          <a:p>
            <a:pPr marL="886968" lvl="2" indent="-221742" defTabSz="886968">
              <a:lnSpc>
                <a:spcPct val="80000"/>
              </a:lnSpc>
              <a:spcBef>
                <a:spcPts val="300"/>
              </a:spcBef>
              <a:buFont typeface="Wingdings"/>
              <a:buChar char="❖"/>
              <a:defRPr sz="1800"/>
            </a:pPr>
            <a:r>
              <a:rPr sz="1649"/>
              <a:t>Приватний чи державний сектр</a:t>
            </a:r>
          </a:p>
          <a:p>
            <a:pPr marL="266090" lvl="0" indent="-266090" defTabSz="886968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940"/>
              <a:t>Рецензенти строго ігнорують сторінки, які виходять за межі встановленого обсягу</a:t>
            </a:r>
          </a:p>
          <a:p>
            <a:pPr marL="266090" lvl="0" indent="-266090" defTabSz="886968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940"/>
              <a:t>Також рецензенти не надають інформації щодо покрщення проектної пропозиції</a:t>
            </a:r>
          </a:p>
          <a:p>
            <a:pPr marL="266090" lvl="0" indent="-266090" defTabSz="886968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940"/>
              <a:t>Середній розгляд заявки – 6 місяців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2" y="2770618"/>
            <a:ext cx="6965246" cy="1400867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Бажаємо успіху!</a:t>
            </a:r>
            <a:br>
              <a:rPr lang="ru-RU" sz="8800" dirty="0" smtClean="0">
                <a:solidFill>
                  <a:srgbClr val="FF0000"/>
                </a:solidFill>
              </a:rPr>
            </a:b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1043608" y="620687"/>
            <a:ext cx="6965244" cy="1202487"/>
          </a:xfrm>
          <a:prstGeom prst="rect">
            <a:avLst/>
          </a:prstGeom>
        </p:spPr>
        <p:txBody>
          <a:bodyPr/>
          <a:lstStyle>
            <a:lvl1pPr defTabSz="777240">
              <a:defRPr sz="3315"/>
            </a:lvl1pPr>
          </a:lstStyle>
          <a:p>
            <a:pPr lvl="0">
              <a:defRPr sz="1800"/>
            </a:pPr>
            <a:r>
              <a:rPr sz="3315"/>
              <a:t>Навіщо приймати участь в Європейській програмі?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1115616" y="1988840"/>
            <a:ext cx="7200801" cy="403244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/>
            </a:pPr>
            <a:r>
              <a:rPr sz="2400"/>
              <a:t>Щоб стати помітними на Європейському рівні та отримати досвід роботи за Європейськими стандартами</a:t>
            </a:r>
          </a:p>
          <a:p>
            <a:pPr lvl="0">
              <a:lnSpc>
                <a:spcPct val="90000"/>
              </a:lnSpc>
              <a:defRPr sz="1800"/>
            </a:pPr>
            <a:r>
              <a:rPr sz="2400"/>
              <a:t> Порівняти свій досвід із досвідом потенціальних партнерів/конкурентів</a:t>
            </a:r>
          </a:p>
          <a:p>
            <a:pPr lvl="0">
              <a:lnSpc>
                <a:spcPct val="90000"/>
              </a:lnSpc>
              <a:defRPr sz="1800"/>
            </a:pPr>
            <a:r>
              <a:rPr sz="2400"/>
              <a:t> Реалізувати те, що не вдавалося зробити раніше без належного фінансування</a:t>
            </a:r>
          </a:p>
          <a:p>
            <a:pPr lvl="0">
              <a:lnSpc>
                <a:spcPct val="90000"/>
              </a:lnSpc>
              <a:defRPr sz="1800"/>
            </a:pPr>
            <a:r>
              <a:rPr sz="2400"/>
              <a:t> Максимально залучити усі можливі технологічні можливості країн-партнерів</a:t>
            </a:r>
          </a:p>
          <a:p>
            <a:pPr lvl="0">
              <a:lnSpc>
                <a:spcPct val="90000"/>
              </a:lnSpc>
              <a:defRPr sz="1800"/>
            </a:pPr>
            <a:r>
              <a:rPr sz="2400"/>
              <a:t> Співпраця на Європейському рівні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043608" y="692695"/>
            <a:ext cx="6965244" cy="1202487"/>
          </a:xfrm>
          <a:prstGeom prst="rect">
            <a:avLst/>
          </a:prstGeom>
        </p:spPr>
        <p:txBody>
          <a:bodyPr/>
          <a:lstStyle>
            <a:lvl1pPr defTabSz="777240">
              <a:defRPr sz="3315"/>
            </a:lvl1pPr>
          </a:lstStyle>
          <a:p>
            <a:pPr lvl="0">
              <a:defRPr sz="1800"/>
            </a:pPr>
            <a:r>
              <a:rPr sz="3315"/>
              <a:t>Поширені ілюзії щодо участі в Європейських проектах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971599" y="1916832"/>
            <a:ext cx="7344818" cy="4262073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Ці проекти є легким джерелом фінансування.</a:t>
            </a:r>
          </a:p>
          <a:p>
            <a:pPr lvl="0" algn="just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Ви можете отримати фінансування на витрати не пов’язані з дослідженнями в рамках проекту. </a:t>
            </a:r>
          </a:p>
          <a:p>
            <a:pPr lvl="0" algn="just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Отримання Європейського фінансування в попередніх рамкових програмах дає мені перевагу  в наступному конкурсі.</a:t>
            </a:r>
          </a:p>
          <a:p>
            <a:pPr lvl="0" algn="just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 Оригінальна наукова ідея та лідуюча позиція (університету,  кафедри, особистості) – достатні умови для успіху.</a:t>
            </a:r>
          </a:p>
          <a:p>
            <a:pPr lvl="0" algn="just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Моя пропозиція може бути успішною без реального Європейського складу та без зв’язку з Європейськими структурами.</a:t>
            </a:r>
          </a:p>
          <a:p>
            <a:pPr lvl="0" algn="just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 Моя пропозиція може бути успішною, навіть, якщо я ретельно не обирав необхідну програму, кол, рівень фінансування та тип діяльності.</a:t>
            </a:r>
          </a:p>
          <a:p>
            <a:pPr lvl="0" algn="just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Моя пропозиція може бути успішною без належної відповідності заявленим умовам участі та критеріям оцінки.</a:t>
            </a:r>
          </a:p>
          <a:p>
            <a:pPr lvl="0" algn="just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Наявність правильної кількості партнерів та їх сприятливого географічного розташування – це  достатньо.</a:t>
            </a:r>
          </a:p>
          <a:p>
            <a:pPr lvl="0" algn="just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Я лишу маю переконати Єврокомісара в тому, що моя проектна пропозиція – успішна.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4" cy="667203"/>
          </a:xfrm>
          <a:prstGeom prst="rect">
            <a:avLst/>
          </a:prstGeom>
        </p:spPr>
        <p:txBody>
          <a:bodyPr/>
          <a:lstStyle/>
          <a:p>
            <a:pPr lvl="0" defTabSz="384047">
              <a:defRPr sz="1800"/>
            </a:pPr>
            <a:r>
              <a:rPr sz="1637"/>
              <a:t>Хто може брати участь?</a:t>
            </a:r>
            <a:br>
              <a:rPr sz="1637"/>
            </a:br>
            <a:endParaRPr sz="1637"/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755576" y="1412775"/>
            <a:ext cx="7488833" cy="4896546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Будь-яка компанія, дослідний центр, організація, чи особа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/>
          </a:p>
          <a:p>
            <a:pPr marL="0" lvl="0" indent="0" algn="ctr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>
                <a:solidFill>
                  <a:srgbClr val="465E9C"/>
                </a:solidFill>
              </a:rPr>
              <a:t>Країни, що можуть брати участь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/>
            </a:pPr>
            <a:r>
              <a:t> </a:t>
            </a:r>
            <a:r>
              <a:rPr b="1"/>
              <a:t>Члени ЄС– 28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Austria, Belgium, Bulgaria, Croatia, Cyprus, Czech Republic, Denmark, 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Estonia, Finland, France, Germany, Greece, Hungary, Ireland, Italy, Latvia, 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Lithuania, Luxembourg, Malta, Netherlands, Poland, Portugal, Romania, 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Slovakia, Slovenia, Spain, Sweden, United Kingdom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/>
          </a:p>
          <a:p>
            <a:pPr lvl="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/>
            </a:pPr>
            <a:r>
              <a:rPr b="1"/>
              <a:t>Асоційовані країни</a:t>
            </a:r>
          </a:p>
          <a:p>
            <a:pPr marL="0" lvl="0" indent="0" algn="just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 Albania, Bosnia and Herzegovina, Former Yugoslav Republic of Macedonia, Iceland , Israel, Moldova, Montenegro, Norway, Serbia, Turkey 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/>
          </a:p>
          <a:p>
            <a:pPr lvl="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/>
            </a:pPr>
            <a:r>
              <a:rPr b="1"/>
              <a:t> Всі інші країни</a:t>
            </a:r>
            <a:r>
              <a:t>– треті країни ( Україна відноситься до них)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115616" y="548679"/>
            <a:ext cx="6965244" cy="823315"/>
          </a:xfrm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 lvl="0">
              <a:defRPr sz="1800"/>
            </a:pPr>
            <a:r>
              <a:rPr sz="4312"/>
              <a:t>Перед тим як почати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899591" y="3429000"/>
            <a:ext cx="7488834" cy="280831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500"/>
              <a:t>Який тип проекту я можу реалізувати? (масштаб, межі, цілі, очікуваний результат)</a:t>
            </a:r>
          </a:p>
          <a:p>
            <a:pPr lvl="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500"/>
              <a:t> Що я робитиму з цими результатами?(використання, розповсюдження, передача знань)</a:t>
            </a:r>
          </a:p>
          <a:p>
            <a:pPr lvl="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500"/>
              <a:t>З ким я зможу реалізувати цей проект? Хто що робитиме? (консорціум, відповідні задачі, забов’язання)</a:t>
            </a:r>
          </a:p>
          <a:p>
            <a:pPr lvl="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500"/>
              <a:t> </a:t>
            </a:r>
            <a:r>
              <a:rPr sz="1500" b="1"/>
              <a:t>Чому мій проект має фінансуватися ЄС</a:t>
            </a:r>
            <a:r>
              <a:rPr sz="1500"/>
              <a:t>? (користь для Європи)</a:t>
            </a:r>
          </a:p>
          <a:p>
            <a:pPr lvl="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500"/>
              <a:t> </a:t>
            </a:r>
            <a:r>
              <a:rPr sz="1500" b="1"/>
              <a:t>Як я зможу забезпечити виконання проекту</a:t>
            </a:r>
            <a:r>
              <a:rPr sz="1500"/>
              <a:t>? (ресурси, менеджмент, методологія)</a:t>
            </a:r>
          </a:p>
          <a:p>
            <a:pPr lvl="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500"/>
              <a:t> Скільки це коштуватиме? Яке фінансування я можу очікувати? (план бюджету та  внесок ЄС)</a:t>
            </a:r>
          </a:p>
          <a:p>
            <a:pPr lvl="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500"/>
              <a:t> Чи підтримує мене моя організація? (людські та фінансові ресурси)</a:t>
            </a:r>
          </a:p>
          <a:p>
            <a:pPr lvl="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500"/>
              <a:t> Чи готовий я до співробітництва та роботи у Європейському консорціумі?</a:t>
            </a:r>
          </a:p>
        </p:txBody>
      </p:sp>
      <p:sp>
        <p:nvSpPr>
          <p:cNvPr id="101" name="Shape 101"/>
          <p:cNvSpPr/>
          <p:nvPr/>
        </p:nvSpPr>
        <p:spPr>
          <a:xfrm>
            <a:off x="899591" y="1393612"/>
            <a:ext cx="2430832" cy="51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Що важливо?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1187624" y="1914632"/>
            <a:ext cx="1636667" cy="364440"/>
            <a:chOff x="0" y="0"/>
            <a:chExt cx="1636665" cy="364439"/>
          </a:xfrm>
        </p:grpSpPr>
        <p:sp>
          <p:nvSpPr>
            <p:cNvPr id="102" name="Shape 102"/>
            <p:cNvSpPr/>
            <p:nvPr/>
          </p:nvSpPr>
          <p:spPr>
            <a:xfrm>
              <a:off x="0" y="2199"/>
              <a:ext cx="1636666" cy="360041"/>
            </a:xfrm>
            <a:prstGeom prst="rect">
              <a:avLst/>
            </a:prstGeom>
            <a:solidFill>
              <a:srgbClr val="FDA023"/>
            </a:solidFill>
            <a:ln w="15875" cap="flat">
              <a:solidFill>
                <a:srgbClr val="B9751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-1"/>
              <a:ext cx="1636666" cy="364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Ідея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187624" y="2346680"/>
            <a:ext cx="1636667" cy="364440"/>
            <a:chOff x="0" y="0"/>
            <a:chExt cx="1636665" cy="364439"/>
          </a:xfrm>
        </p:grpSpPr>
        <p:sp>
          <p:nvSpPr>
            <p:cNvPr id="105" name="Shape 105"/>
            <p:cNvSpPr/>
            <p:nvPr/>
          </p:nvSpPr>
          <p:spPr>
            <a:xfrm>
              <a:off x="0" y="2199"/>
              <a:ext cx="1636666" cy="360041"/>
            </a:xfrm>
            <a:prstGeom prst="rect">
              <a:avLst/>
            </a:prstGeom>
            <a:solidFill>
              <a:srgbClr val="FDA023"/>
            </a:solidFill>
            <a:ln w="15875" cap="flat">
              <a:solidFill>
                <a:srgbClr val="B9751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-1"/>
              <a:ext cx="1636666" cy="364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Підходи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179456" y="2831163"/>
            <a:ext cx="1636667" cy="364440"/>
            <a:chOff x="0" y="0"/>
            <a:chExt cx="1636665" cy="364439"/>
          </a:xfrm>
        </p:grpSpPr>
        <p:sp>
          <p:nvSpPr>
            <p:cNvPr id="108" name="Shape 108"/>
            <p:cNvSpPr/>
            <p:nvPr/>
          </p:nvSpPr>
          <p:spPr>
            <a:xfrm>
              <a:off x="0" y="2199"/>
              <a:ext cx="1636666" cy="360041"/>
            </a:xfrm>
            <a:prstGeom prst="rect">
              <a:avLst/>
            </a:prstGeom>
            <a:solidFill>
              <a:srgbClr val="FDA023"/>
            </a:solidFill>
            <a:ln w="15875" cap="flat">
              <a:solidFill>
                <a:srgbClr val="B9751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-1"/>
              <a:ext cx="1636666" cy="364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Партнери</a:t>
              </a:r>
            </a:p>
          </p:txBody>
        </p:sp>
      </p:grpSp>
      <p:sp>
        <p:nvSpPr>
          <p:cNvPr id="111" name="Shape 111"/>
          <p:cNvSpPr/>
          <p:nvPr/>
        </p:nvSpPr>
        <p:spPr>
          <a:xfrm>
            <a:off x="3131840" y="1784559"/>
            <a:ext cx="1224137" cy="13681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65E9C"/>
          </a:solidFill>
          <a:ln w="15875">
            <a:solidFill>
              <a:srgbClr val="B9751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499991" y="1991580"/>
            <a:ext cx="3782207" cy="945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465E9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65E9C"/>
                </a:solidFill>
              </a:rPr>
              <a:t>Відповідність до заявлених колів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043608" y="548679"/>
            <a:ext cx="6965244" cy="8953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Як знайти партнерів?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755576" y="1628799"/>
            <a:ext cx="7560841" cy="4536506"/>
          </a:xfrm>
          <a:prstGeom prst="rect">
            <a:avLst/>
          </a:prstGeom>
        </p:spPr>
        <p:txBody>
          <a:bodyPr/>
          <a:lstStyle/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 b="1"/>
              <a:t>Portal: Research and Innovation </a:t>
            </a:r>
            <a:r>
              <a:rPr sz="2134" i="1"/>
              <a:t>(main www address) </a:t>
            </a:r>
            <a:endParaRPr sz="2134"/>
          </a:p>
          <a:p>
            <a:pPr marL="0" lvl="0" indent="0" defTabSz="886968">
              <a:lnSpc>
                <a:spcPct val="90000"/>
              </a:lnSpc>
              <a:buSzTx/>
              <a:buNone/>
              <a:defRPr sz="1800"/>
            </a:pPr>
            <a:r>
              <a:rPr sz="2134"/>
              <a:t>http://ec.europa.eu/research/participants/portal/desktop/en/home.html </a:t>
            </a:r>
          </a:p>
          <a:p>
            <a:pPr marL="0" lvl="0" indent="0" defTabSz="886968">
              <a:lnSpc>
                <a:spcPct val="90000"/>
              </a:lnSpc>
              <a:buSzTx/>
              <a:buNone/>
              <a:defRPr sz="1800"/>
            </a:pPr>
            <a:endParaRPr sz="2134"/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 b="1"/>
              <a:t>Funding Opportunities </a:t>
            </a:r>
            <a:r>
              <a:rPr sz="2134" i="1"/>
              <a:t>(open calls entrance) </a:t>
            </a:r>
            <a:endParaRPr sz="2134"/>
          </a:p>
          <a:p>
            <a:pPr marL="0" lvl="0" indent="0" defTabSz="886968">
              <a:lnSpc>
                <a:spcPct val="90000"/>
              </a:lnSpc>
              <a:buSzTx/>
              <a:buNone/>
              <a:defRPr sz="1800"/>
            </a:pPr>
            <a:r>
              <a:rPr sz="2134"/>
              <a:t>http://ec.europa.eu/research/participants/portal/desktop/en/opportunities/index.html </a:t>
            </a:r>
          </a:p>
          <a:p>
            <a:pPr marL="0" lvl="0" indent="0" defTabSz="886968">
              <a:lnSpc>
                <a:spcPct val="90000"/>
              </a:lnSpc>
              <a:buSzTx/>
              <a:buNone/>
              <a:defRPr sz="1800"/>
            </a:pPr>
            <a:endParaRPr sz="2134"/>
          </a:p>
          <a:p>
            <a:pPr marL="266090" lvl="0" indent="-266090" defTabSz="886968">
              <a:lnSpc>
                <a:spcPct val="90000"/>
              </a:lnSpc>
              <a:defRPr sz="1800"/>
            </a:pPr>
            <a:r>
              <a:rPr sz="2134" b="1"/>
              <a:t>Reference Documents (guides, needed documents) </a:t>
            </a:r>
            <a:r>
              <a:rPr sz="2134" i="1"/>
              <a:t>(practically all formal information needed to proposal preparation ) </a:t>
            </a:r>
            <a:endParaRPr sz="2134"/>
          </a:p>
          <a:p>
            <a:pPr marL="0" lvl="0" indent="0" defTabSz="886968">
              <a:lnSpc>
                <a:spcPct val="90000"/>
              </a:lnSpc>
              <a:buSzTx/>
              <a:buNone/>
              <a:defRPr sz="1800"/>
            </a:pPr>
            <a:r>
              <a:rPr sz="2134"/>
              <a:t>http://ec.europa.eu/research/participants/portal/desktop/en/funding/reference_docs.html#h2020-mga-gga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539551" y="620687"/>
            <a:ext cx="7704858" cy="1202487"/>
          </a:xfrm>
          <a:prstGeom prst="rect">
            <a:avLst/>
          </a:prstGeom>
        </p:spPr>
        <p:txBody>
          <a:bodyPr/>
          <a:lstStyle>
            <a:lvl1pPr defTabSz="777240">
              <a:defRPr sz="3315"/>
            </a:lvl1pPr>
          </a:lstStyle>
          <a:p>
            <a:pPr lvl="0">
              <a:defRPr sz="1800"/>
            </a:pPr>
            <a:r>
              <a:rPr sz="3315"/>
              <a:t>Сайти для пошуку партнерів та існуючих консорціумів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755575" y="1916832"/>
            <a:ext cx="7632850" cy="4176463"/>
          </a:xfrm>
          <a:prstGeom prst="rect">
            <a:avLst/>
          </a:prstGeom>
        </p:spPr>
        <p:txBody>
          <a:bodyPr/>
          <a:lstStyle/>
          <a:p>
            <a:pPr marL="182880" lvl="0" indent="-182880">
              <a:spcBef>
                <a:spcPts val="300"/>
              </a:spcBef>
              <a:defRPr sz="1800"/>
            </a:pPr>
            <a:r>
              <a:rPr sz="1600"/>
              <a:t>„NMPTeAm” – area: </a:t>
            </a:r>
            <a:r>
              <a:rPr sz="1600" b="1"/>
              <a:t>NMP</a:t>
            </a:r>
            <a:r>
              <a:rPr sz="1600"/>
              <a:t> (nano-technologies) http://nmpteam.com </a:t>
            </a:r>
          </a:p>
          <a:p>
            <a:pPr marL="182880" lvl="0" indent="-182880">
              <a:spcBef>
                <a:spcPts val="300"/>
              </a:spcBef>
              <a:defRPr sz="1800"/>
            </a:pPr>
            <a:r>
              <a:rPr sz="1600"/>
              <a:t>„Ideal-ist” – area: </a:t>
            </a:r>
            <a:r>
              <a:rPr sz="1600" b="1"/>
              <a:t>ICT</a:t>
            </a:r>
            <a:r>
              <a:rPr sz="1600"/>
              <a:t> (Information and Communication Technologies) http://www.ideal-ist.eu </a:t>
            </a:r>
          </a:p>
          <a:p>
            <a:pPr marL="182880" lvl="0" indent="-182880">
              <a:spcBef>
                <a:spcPts val="300"/>
              </a:spcBef>
              <a:defRPr sz="1800"/>
            </a:pPr>
            <a:r>
              <a:rPr sz="1600"/>
              <a:t>„net4society” – area: </a:t>
            </a:r>
            <a:r>
              <a:rPr sz="1600" b="1"/>
              <a:t>Humanities</a:t>
            </a:r>
            <a:r>
              <a:rPr sz="1600"/>
              <a:t> (Human, social and economics science) http://www.net4society.eu/ </a:t>
            </a:r>
          </a:p>
          <a:p>
            <a:pPr marL="182880" lvl="0" indent="-182880">
              <a:spcBef>
                <a:spcPts val="300"/>
              </a:spcBef>
              <a:defRPr sz="1800"/>
            </a:pPr>
            <a:r>
              <a:rPr sz="1600"/>
              <a:t>„etna” – area: </a:t>
            </a:r>
            <a:r>
              <a:rPr sz="1600" b="1"/>
              <a:t>Transport</a:t>
            </a:r>
            <a:r>
              <a:rPr sz="1600"/>
              <a:t> http://www.etna-project.eu </a:t>
            </a:r>
          </a:p>
          <a:p>
            <a:pPr marL="182880" lvl="0" indent="-182880">
              <a:spcBef>
                <a:spcPts val="300"/>
              </a:spcBef>
              <a:defRPr sz="1800"/>
            </a:pPr>
            <a:r>
              <a:rPr sz="1600" b="1"/>
              <a:t>Cordis-Europa</a:t>
            </a:r>
            <a:r>
              <a:rPr sz="1600"/>
              <a:t> (Partner search) https://cordis.europa.eu/partners/web/guest/home </a:t>
            </a:r>
          </a:p>
          <a:p>
            <a:pPr marL="182880" lvl="0" indent="-182880">
              <a:spcBef>
                <a:spcPts val="300"/>
              </a:spcBef>
              <a:defRPr sz="1800"/>
            </a:pPr>
            <a:r>
              <a:rPr sz="1600" b="1"/>
              <a:t>European Enterprise </a:t>
            </a:r>
            <a:r>
              <a:rPr sz="1600"/>
              <a:t>Network: http://www.enterpriseeurope.hu/innovpartner.aspx </a:t>
            </a:r>
          </a:p>
          <a:p>
            <a:pPr marL="182880" lvl="0" indent="-182880">
              <a:spcBef>
                <a:spcPts val="300"/>
              </a:spcBef>
              <a:defRPr sz="1800"/>
            </a:pPr>
            <a:r>
              <a:rPr sz="1600" b="1"/>
              <a:t>IGLO</a:t>
            </a:r>
            <a:r>
              <a:rPr sz="1600"/>
              <a:t> http://www.iglortd.org/services/partner.html </a:t>
            </a:r>
          </a:p>
          <a:p>
            <a:pPr marL="182880" lvl="0" indent="-182880">
              <a:spcBef>
                <a:spcPts val="300"/>
              </a:spcBef>
              <a:defRPr sz="1800"/>
            </a:pPr>
            <a:r>
              <a:rPr sz="1600" b="1"/>
              <a:t>APRE: </a:t>
            </a:r>
            <a:r>
              <a:rPr sz="1600"/>
              <a:t>http://partnersearch.apre.it/ </a:t>
            </a:r>
          </a:p>
          <a:p>
            <a:pPr marL="182880" lvl="0" indent="-182880">
              <a:spcBef>
                <a:spcPts val="300"/>
              </a:spcBef>
              <a:defRPr sz="1800"/>
            </a:pPr>
            <a:r>
              <a:rPr sz="1600"/>
              <a:t>Others… like </a:t>
            </a:r>
            <a:r>
              <a:rPr sz="1600" b="1"/>
              <a:t>LinkedIn</a:t>
            </a:r>
            <a:r>
              <a:rPr sz="1600"/>
              <a:t>, </a:t>
            </a:r>
            <a:r>
              <a:rPr sz="1600" b="1"/>
              <a:t>Facebook</a:t>
            </a:r>
            <a:r>
              <a:rPr sz="1600"/>
              <a:t>?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4" cy="936106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Координатор та його функції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971599" y="1412775"/>
            <a:ext cx="7272810" cy="431029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Координатор -  це «рушійна сила» проекту від зародження ідеї до фінального звіту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Координує між собою всіх учасників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Безпосередньо спілкується з Єврокомісією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Готує документи на грант, фінансові/технічні звіти, підписання документів між учасниками та Єврокомісією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 Відповідальний за виконання проекту</a:t>
            </a:r>
          </a:p>
          <a:p>
            <a:pPr marL="0" lvl="0" indent="0" algn="ctr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b="1">
                <a:solidFill>
                  <a:srgbClr val="354775"/>
                </a:solidFill>
              </a:rPr>
              <a:t>Рецензенти звертають увагу на: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Досвід координатора в керуванні проектами із великої кількістю учасників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Його резюме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Фінансова стабільність організації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Адекватний та викликаючий довіру план керування консорціумом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895930" y="570330"/>
            <a:ext cx="7420487" cy="1202487"/>
          </a:xfrm>
          <a:prstGeom prst="rect">
            <a:avLst/>
          </a:prstGeom>
        </p:spPr>
        <p:txBody>
          <a:bodyPr/>
          <a:lstStyle>
            <a:lvl1pPr defTabSz="777240">
              <a:defRPr sz="3315"/>
            </a:lvl1pPr>
          </a:lstStyle>
          <a:p>
            <a:pPr lvl="0">
              <a:defRPr sz="1800"/>
            </a:pPr>
            <a:r>
              <a:rPr sz="3315"/>
              <a:t>Схема взаємодії між учасникамі консорціуму та ЄС</a:t>
            </a:r>
          </a:p>
        </p:txBody>
      </p:sp>
      <p:pic>
        <p:nvPicPr>
          <p:cNvPr id="124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775" y="1916832"/>
            <a:ext cx="6824279" cy="4161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bevel/>
        </a:ln>
        <a:effectLst>
          <a:outerShdw blurRad="38100" dist="38100" dir="4800000" rotWithShape="0">
            <a:srgbClr val="000000">
              <a:alpha val="32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bevel/>
        </a:ln>
        <a:effectLst>
          <a:outerShdw blurRad="38100" dist="38100" dir="4800000" rotWithShape="0">
            <a:srgbClr val="000000">
              <a:alpha val="32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Microsoft Macintosh PowerPoint</Application>
  <PresentationFormat>On-screen Show (4:3)</PresentationFormat>
  <Paragraphs>128</Paragraphs>
  <Slides>17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</vt:lpstr>
      <vt:lpstr>«Горизонт 2020» Європейська рамкова програма для дослідження та інновацій</vt:lpstr>
      <vt:lpstr>Навіщо приймати участь в Європейській програмі?</vt:lpstr>
      <vt:lpstr>Поширені ілюзії щодо участі в Європейських проектах</vt:lpstr>
      <vt:lpstr>Хто може брати участь? </vt:lpstr>
      <vt:lpstr>Перед тим як почати</vt:lpstr>
      <vt:lpstr>Як знайти партнерів?</vt:lpstr>
      <vt:lpstr>Сайти для пошуку партнерів та існуючих консорціумів</vt:lpstr>
      <vt:lpstr>Координатор та його функції</vt:lpstr>
      <vt:lpstr>Схема взаємодії між учасникамі консорціуму та ЄС</vt:lpstr>
      <vt:lpstr>Ідеальні партнери, хто вони?</vt:lpstr>
      <vt:lpstr>Коли та теми</vt:lpstr>
      <vt:lpstr>Як знайти необхідний колл? http://ec.europa.eu/research/participants/portal/desktop/en/opportunities/index.html </vt:lpstr>
      <vt:lpstr>Написання проекту</vt:lpstr>
      <vt:lpstr>Написання проекту</vt:lpstr>
      <vt:lpstr>Чого не слід робити!</vt:lpstr>
      <vt:lpstr>Як відбувається оцінювання проекта?</vt:lpstr>
      <vt:lpstr>Бажаємо успіху!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«Горизонт 2020» Європейська рамкова програма для дослідження та інновацій</dc:title>
  <cp:lastModifiedBy>AnnaOleshkevych</cp:lastModifiedBy>
  <cp:revision>2</cp:revision>
  <dcterms:created xsi:type="dcterms:W3CDTF">2014-10-27T09:47:47Z</dcterms:created>
  <dcterms:modified xsi:type="dcterms:W3CDTF">2014-10-27T09:52:11Z</dcterms:modified>
</cp:coreProperties>
</file>