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70" autoAdjust="0"/>
  </p:normalViewPr>
  <p:slideViewPr>
    <p:cSldViewPr>
      <p:cViewPr varScale="1">
        <p:scale>
          <a:sx n="79" d="100"/>
          <a:sy n="79" d="100"/>
        </p:scale>
        <p:origin x="-84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>
        <c:manualLayout>
          <c:layoutTarget val="inner"/>
          <c:xMode val="edge"/>
          <c:yMode val="edge"/>
          <c:x val="6.7711612289992479E-2"/>
          <c:y val="2.5958578937238578E-2"/>
          <c:w val="0.93228838771000744"/>
          <c:h val="0.89041104196560306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bevel/>
            </a:ln>
            <a:effectLst>
              <a:outerShdw blurRad="50800" dist="50800" dir="5400000" algn="ctr" rotWithShape="0">
                <a:srgbClr val="000000"/>
              </a:outerShdw>
            </a:effectLst>
          </c:spPr>
          <c:marker>
            <c:symbol val="circle"/>
            <c:size val="11"/>
            <c:spPr>
              <a:effectLst>
                <a:outerShdw blurRad="50800" dist="50800" dir="5400000" algn="ctr" rotWithShape="0">
                  <a:srgbClr val="000000"/>
                </a:outerShdw>
              </a:effectLst>
            </c:spPr>
          </c:marker>
          <c:dPt>
            <c:idx val="4"/>
            <c:marker>
              <c:spPr>
                <a:ln>
                  <a:solidFill>
                    <a:schemeClr val="accent5">
                      <a:lumMod val="50000"/>
                    </a:schemeClr>
                  </a:solidFill>
                </a:ln>
                <a:effectLst>
                  <a:outerShdw blurRad="50800" dist="50800" dir="5400000" algn="ctr" rotWithShape="0">
                    <a:srgbClr val="000000"/>
                  </a:outerShdw>
                </a:effectLst>
              </c:spPr>
            </c:marker>
          </c:dPt>
          <c:dLbls>
            <c:dLbl>
              <c:idx val="0"/>
              <c:layout>
                <c:manualLayout>
                  <c:x val="-2.2862686038999786E-2"/>
                  <c:y val="3.7261118091730036E-2"/>
                </c:manualLayout>
              </c:layout>
              <c:showVal val="1"/>
            </c:dLbl>
            <c:dLbl>
              <c:idx val="1"/>
              <c:layout>
                <c:manualLayout>
                  <c:x val="-2.4495735041785482E-2"/>
                  <c:y val="5.4649639867870713E-2"/>
                </c:manualLayout>
              </c:layout>
              <c:showVal val="1"/>
            </c:dLbl>
            <c:dLbl>
              <c:idx val="2"/>
              <c:layout>
                <c:manualLayout>
                  <c:x val="-1.6330490027856987E-2"/>
                  <c:y val="6.4585938025665382E-2"/>
                </c:manualLayout>
              </c:layout>
              <c:showVal val="1"/>
            </c:dLbl>
            <c:dLbl>
              <c:idx val="3"/>
              <c:layout>
                <c:manualLayout>
                  <c:x val="8.165245013928497E-3"/>
                  <c:y val="5.216536973200161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4.7197416249524719E-2"/>
                </c:manualLayout>
              </c:layout>
              <c:showVal val="1"/>
            </c:dLbl>
            <c:dLbl>
              <c:idx val="6"/>
              <c:layout>
                <c:manualLayout>
                  <c:x val="-1.796353903064269E-2"/>
                  <c:y val="-4.4713341710076036E-2"/>
                </c:manualLayout>
              </c:layout>
              <c:showVal val="1"/>
            </c:dLbl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Val val="1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4</c:v>
                </c:pt>
                <c:pt idx="5">
                  <c:v>9</c:v>
                </c:pt>
                <c:pt idx="6">
                  <c:v>9</c:v>
                </c:pt>
              </c:numCache>
            </c:numRef>
          </c:val>
        </c:ser>
        <c:dLbls/>
        <c:marker val="1"/>
        <c:axId val="81211392"/>
        <c:axId val="81212928"/>
      </c:lineChart>
      <c:catAx>
        <c:axId val="812113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81212928"/>
        <c:crosses val="autoZero"/>
        <c:auto val="1"/>
        <c:lblAlgn val="ctr"/>
        <c:lblOffset val="100"/>
      </c:catAx>
      <c:valAx>
        <c:axId val="8121292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81211392"/>
        <c:crosses val="autoZero"/>
        <c:crossBetween val="between"/>
      </c:valAx>
    </c:plotArea>
    <c:plotVisOnly val="1"/>
    <c:dispBlanksAs val="zero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Проекти</c:v>
                </c:pt>
              </c:strCache>
            </c:strRef>
          </c:tx>
          <c:spPr>
            <a:ln w="41275"/>
          </c:spPr>
          <c:marker>
            <c:symbol val="circle"/>
            <c:size val="11"/>
            <c:spPr>
              <a:solidFill>
                <a:schemeClr val="tx2"/>
              </a:solidFill>
            </c:spPr>
          </c:marker>
          <c:dLbls>
            <c:dLbl>
              <c:idx val="0"/>
              <c:layout>
                <c:manualLayout>
                  <c:x val="-1.3698585809775185E-2"/>
                  <c:y val="-0.10292919124782456"/>
                </c:manualLayout>
              </c:layout>
              <c:showVal val="1"/>
            </c:dLbl>
            <c:dLbl>
              <c:idx val="1"/>
              <c:layout>
                <c:manualLayout>
                  <c:x val="-1.8835555488440878E-2"/>
                  <c:y val="-8.1737887167390111E-2"/>
                </c:manualLayout>
              </c:layout>
              <c:showVal val="1"/>
            </c:dLbl>
            <c:dLbl>
              <c:idx val="2"/>
              <c:layout>
                <c:manualLayout>
                  <c:x val="-2.5684848393328474E-2"/>
                  <c:y val="-7.8710558013042317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2011-2012</c:v>
                </c:pt>
                <c:pt idx="1">
                  <c:v>2012-2013</c:v>
                </c:pt>
                <c:pt idx="2">
                  <c:v>2013-2014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dLbls/>
        <c:marker val="1"/>
        <c:axId val="65258624"/>
        <c:axId val="81221120"/>
      </c:lineChart>
      <c:catAx>
        <c:axId val="65258624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81221120"/>
        <c:crosses val="autoZero"/>
        <c:auto val="1"/>
        <c:lblAlgn val="ctr"/>
        <c:lblOffset val="100"/>
      </c:catAx>
      <c:valAx>
        <c:axId val="812211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652586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view3D>
      <c:rotX val="0"/>
      <c:perspective val="20"/>
    </c:view3D>
    <c:plotArea>
      <c:layout>
        <c:manualLayout>
          <c:layoutTarget val="inner"/>
          <c:xMode val="edge"/>
          <c:yMode val="edge"/>
          <c:x val="0"/>
          <c:y val="0"/>
          <c:w val="0.67335256831366552"/>
          <c:h val="0.81362413632527852"/>
        </c:manualLayout>
      </c:layout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Студенти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39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Аспіранти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Співробітники</c:v>
                </c:pt>
              </c:strCache>
            </c:strRef>
          </c:tx>
          <c:dLbls>
            <c:txPr>
              <a:bodyPr/>
              <a:lstStyle/>
              <a:p>
                <a:pPr>
                  <a:defRPr lang="ru-RU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2012-2013</c:v>
                </c:pt>
                <c:pt idx="1">
                  <c:v>2013-2014</c:v>
                </c:pt>
                <c:pt idx="2">
                  <c:v>2014-2015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dLbls/>
        <c:shape val="box"/>
        <c:axId val="115934720"/>
        <c:axId val="115936256"/>
        <c:axId val="0"/>
      </c:bar3DChart>
      <c:catAx>
        <c:axId val="115934720"/>
        <c:scaling>
          <c:orientation val="minMax"/>
        </c:scaling>
        <c:axPos val="b"/>
        <c:tickLblPos val="nextTo"/>
        <c:txPr>
          <a:bodyPr/>
          <a:lstStyle/>
          <a:p>
            <a:pPr>
              <a:defRPr lang="ru-RU"/>
            </a:pPr>
            <a:endParaRPr lang="uk-UA"/>
          </a:p>
        </c:txPr>
        <c:crossAx val="115936256"/>
        <c:crosses val="autoZero"/>
        <c:auto val="1"/>
        <c:lblAlgn val="ctr"/>
        <c:lblOffset val="100"/>
      </c:catAx>
      <c:valAx>
        <c:axId val="115936256"/>
        <c:scaling>
          <c:orientation val="minMax"/>
        </c:scaling>
        <c:delete val="1"/>
        <c:axPos val="l"/>
        <c:majorGridlines/>
        <c:numFmt formatCode="0%" sourceLinked="1"/>
        <c:tickLblPos val="nextTo"/>
        <c:crossAx val="11593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9425462388238"/>
          <c:y val="0.34225659323904928"/>
          <c:w val="0.27296982098607397"/>
          <c:h val="0.30047636551021528"/>
        </c:manualLayout>
      </c:layout>
      <c:txPr>
        <a:bodyPr/>
        <a:lstStyle/>
        <a:p>
          <a:pPr>
            <a:defRPr lang="ru-RU"/>
          </a:pPr>
          <a:endParaRPr lang="uk-UA"/>
        </a:p>
      </c:txPr>
    </c:legend>
    <c:plotVisOnly val="1"/>
    <c:dispBlanksAs val="gap"/>
  </c:chart>
  <c:txPr>
    <a:bodyPr/>
    <a:lstStyle/>
    <a:p>
      <a:pPr>
        <a:defRPr sz="1800"/>
      </a:pPr>
      <a:endParaRPr lang="uk-UA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title>
      <c:tx>
        <c:rich>
          <a:bodyPr/>
          <a:lstStyle/>
          <a:p>
            <a:pPr>
              <a:defRPr lang="ru-RU"/>
            </a:pPr>
            <a:r>
              <a:rPr sz="2800"/>
              <a:t>Учасники </a:t>
            </a:r>
            <a:r>
              <a:rPr sz="2800"/>
              <a:t>програми </a:t>
            </a:r>
            <a:r>
              <a:rPr sz="2800" smtClean="0"/>
              <a:t>обміну</a:t>
            </a:r>
          </a:p>
          <a:p>
            <a:pPr>
              <a:defRPr lang="ru-RU"/>
            </a:pPr>
            <a:r>
              <a:rPr sz="2800" smtClean="0"/>
              <a:t> E</a:t>
            </a:r>
            <a:r>
              <a:rPr lang="en-US" sz="2800" dirty="0" err="1" smtClean="0"/>
              <a:t>rasmus</a:t>
            </a:r>
            <a:r>
              <a:rPr sz="2800" smtClean="0"/>
              <a:t> M</a:t>
            </a:r>
            <a:r>
              <a:rPr lang="en-US" sz="2800" dirty="0" err="1" smtClean="0"/>
              <a:t>undus</a:t>
            </a:r>
            <a:r>
              <a:rPr sz="2800" smtClean="0"/>
              <a:t> A</a:t>
            </a:r>
            <a:r>
              <a:rPr lang="en-US" sz="2800" dirty="0" err="1" smtClean="0"/>
              <a:t>ction</a:t>
            </a:r>
            <a:r>
              <a:rPr lang="en-US" sz="2800" dirty="0" smtClean="0"/>
              <a:t> </a:t>
            </a:r>
            <a:r>
              <a:rPr sz="2800" smtClean="0"/>
              <a:t>II </a:t>
            </a:r>
            <a:endParaRPr sz="2800"/>
          </a:p>
        </c:rich>
      </c:tx>
      <c:layout>
        <c:manualLayout>
          <c:xMode val="edge"/>
          <c:yMode val="edge"/>
          <c:x val="0.17831097238560736"/>
          <c:y val="2.6110058282054347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2.5462962962962975E-2"/>
          <c:y val="3.1547619047619074E-2"/>
          <c:w val="0.97305719597550311"/>
          <c:h val="0.8188807649043869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Учасники програми обміну ERASMUS MUNDUS ACTION II </c:v>
                </c:pt>
              </c:strCache>
            </c:strRef>
          </c:tx>
          <c:dPt>
            <c:idx val="3"/>
            <c:spPr>
              <a:solidFill>
                <a:srgbClr val="92D05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7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c:spPr>
          </c:dPt>
          <c:dPt>
            <c:idx val="9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1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1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lang="ru-RU" sz="1600" b="1"/>
                </a:pPr>
                <a:endParaRPr lang="uk-UA"/>
              </a:p>
            </c:txPr>
            <c:showVal val="1"/>
          </c:dLbls>
          <c:cat>
            <c:strRef>
              <c:f>Лист1!$A$3:$A$16</c:f>
              <c:strCache>
                <c:ptCount val="14"/>
                <c:pt idx="0">
                  <c:v>ТЕФ</c:v>
                </c:pt>
                <c:pt idx="1">
                  <c:v>ВПІ</c:v>
                </c:pt>
                <c:pt idx="2">
                  <c:v>ФІОТ</c:v>
                </c:pt>
                <c:pt idx="3">
                  <c:v>ПБФ</c:v>
                </c:pt>
                <c:pt idx="4">
                  <c:v>ІХФ</c:v>
                </c:pt>
                <c:pt idx="5">
                  <c:v>ФБТ</c:v>
                </c:pt>
                <c:pt idx="6">
                  <c:v>ФСП</c:v>
                </c:pt>
                <c:pt idx="7">
                  <c:v>ФПМ</c:v>
                </c:pt>
                <c:pt idx="8">
                  <c:v>ФБМІ</c:v>
                </c:pt>
                <c:pt idx="9">
                  <c:v>ІЕЕ</c:v>
                </c:pt>
                <c:pt idx="10">
                  <c:v>ФАКС</c:v>
                </c:pt>
                <c:pt idx="11">
                  <c:v>ФЕЛ</c:v>
                </c:pt>
                <c:pt idx="12">
                  <c:v>ФММ</c:v>
                </c:pt>
                <c:pt idx="13">
                  <c:v>ФЛ</c:v>
                </c:pt>
              </c:strCache>
            </c:strRef>
          </c:cat>
          <c:val>
            <c:numRef>
              <c:f>Лист1!$B$3:$B$16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6</c:v>
                </c:pt>
                <c:pt idx="11">
                  <c:v>7</c:v>
                </c:pt>
                <c:pt idx="12">
                  <c:v>14</c:v>
                </c:pt>
                <c:pt idx="13">
                  <c:v>19</c:v>
                </c:pt>
              </c:numCache>
            </c:numRef>
          </c:val>
        </c:ser>
        <c:dLbls>
          <c:showVal val="1"/>
        </c:dLbls>
        <c:shape val="box"/>
        <c:axId val="118775168"/>
        <c:axId val="119264768"/>
        <c:axId val="0"/>
      </c:bar3DChart>
      <c:catAx>
        <c:axId val="118775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ru-RU" sz="1300" b="1"/>
            </a:pPr>
            <a:endParaRPr lang="uk-UA"/>
          </a:p>
        </c:txPr>
        <c:crossAx val="119264768"/>
        <c:crosses val="autoZero"/>
        <c:auto val="1"/>
        <c:lblAlgn val="ctr"/>
        <c:lblOffset val="100"/>
      </c:catAx>
      <c:valAx>
        <c:axId val="119264768"/>
        <c:scaling>
          <c:orientation val="minMax"/>
          <c:max val="20"/>
        </c:scaling>
        <c:delete val="1"/>
        <c:axPos val="l"/>
        <c:numFmt formatCode="General" sourceLinked="1"/>
        <c:majorTickMark val="none"/>
        <c:tickLblPos val="nextTo"/>
        <c:crossAx val="118775168"/>
        <c:crosses val="autoZero"/>
        <c:crossBetween val="between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0.42373</cdr:x>
      <cdr:y>0.02778</cdr:y>
    </cdr:from>
    <cdr:to>
      <cdr:x>0.72003</cdr:x>
      <cdr:y>0.2813</cdr:y>
    </cdr:to>
    <cdr:sp macro="" textlink="">
      <cdr:nvSpPr>
        <cdr:cNvPr id="3" name="Горизонтальный свиток 2"/>
        <cdr:cNvSpPr/>
      </cdr:nvSpPr>
      <cdr:spPr>
        <a:xfrm xmlns:a="http://schemas.openxmlformats.org/drawingml/2006/main">
          <a:off x="3600400" y="144016"/>
          <a:ext cx="2517613" cy="1314400"/>
        </a:xfrm>
        <a:prstGeom xmlns:a="http://schemas.openxmlformats.org/drawingml/2006/main" prst="horizontalScroll">
          <a:avLst/>
        </a:prstGeom>
        <a:solidFill xmlns:a="http://schemas.openxmlformats.org/drawingml/2006/main">
          <a:schemeClr val="accent1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>
              <a:solidFill>
                <a:schemeClr val="tx1"/>
              </a:solidFill>
            </a:rPr>
            <a:t>Lot 5 + Armenia, </a:t>
          </a:r>
          <a:r>
            <a:rPr lang="en-GB" dirty="0" smtClean="0">
              <a:solidFill>
                <a:schemeClr val="tx1"/>
              </a:solidFill>
            </a:rPr>
            <a:t>Azerbaijan, Georgia</a:t>
          </a:r>
          <a:endParaRPr lang="ru-RU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801BA7-78B8-4891-AD47-6E0576FF5BD7}" type="datetimeFigureOut">
              <a:rPr lang="ru-RU" smtClean="0"/>
              <a:pPr/>
              <a:t>22.05.2014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15B764-3F1A-4DD4-BBD2-48A6A8994952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13" Type="http://schemas.openxmlformats.org/officeDocument/2006/relationships/image" Target="../media/image16.jpeg"/><Relationship Id="rId18" Type="http://schemas.openxmlformats.org/officeDocument/2006/relationships/image" Target="../media/image21.jpeg"/><Relationship Id="rId3" Type="http://schemas.openxmlformats.org/officeDocument/2006/relationships/image" Target="../media/image6.jpeg"/><Relationship Id="rId21" Type="http://schemas.openxmlformats.org/officeDocument/2006/relationships/image" Target="../media/image24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17" Type="http://schemas.openxmlformats.org/officeDocument/2006/relationships/image" Target="../media/image20.jpeg"/><Relationship Id="rId2" Type="http://schemas.openxmlformats.org/officeDocument/2006/relationships/image" Target="../media/image5.jpeg"/><Relationship Id="rId16" Type="http://schemas.openxmlformats.org/officeDocument/2006/relationships/image" Target="../media/image19.jpeg"/><Relationship Id="rId20" Type="http://schemas.openxmlformats.org/officeDocument/2006/relationships/image" Target="../media/image2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5" Type="http://schemas.openxmlformats.org/officeDocument/2006/relationships/image" Target="../media/image18.jpeg"/><Relationship Id="rId10" Type="http://schemas.openxmlformats.org/officeDocument/2006/relationships/image" Target="../media/image13.jpeg"/><Relationship Id="rId19" Type="http://schemas.openxmlformats.org/officeDocument/2006/relationships/image" Target="../media/image22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052545"/>
            <a:ext cx="7704856" cy="1040751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Т.С. Кучинська</a:t>
            </a:r>
          </a:p>
          <a:p>
            <a:pPr algn="r"/>
            <a:r>
              <a:rPr lang="uk-UA" dirty="0" smtClean="0"/>
              <a:t>Начальник відділу академічної мобільності НТУУ «КПІ»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992888" cy="1793167"/>
          </a:xfrm>
        </p:spPr>
        <p:txBody>
          <a:bodyPr/>
          <a:lstStyle/>
          <a:p>
            <a:pPr marL="182880" indent="0">
              <a:buNone/>
            </a:pPr>
            <a:r>
              <a:rPr lang="uk-UA" sz="4400" dirty="0" smtClean="0"/>
              <a:t>Досвід участі НТУУ «КПІ» в програмі Еразмус Мундус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95935" y="6039982"/>
            <a:ext cx="222368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200" dirty="0">
                <a:solidFill>
                  <a:schemeClr val="tx2"/>
                </a:solidFill>
              </a:rPr>
              <a:t>22 травня, 2014</a:t>
            </a:r>
            <a:endParaRPr lang="ru-RU" sz="2200" dirty="0">
              <a:solidFill>
                <a:schemeClr val="tx2"/>
              </a:solidFill>
            </a:endParaRPr>
          </a:p>
        </p:txBody>
      </p:sp>
      <p:pic>
        <p:nvPicPr>
          <p:cNvPr id="1026" name="Picture 2" descr="D:\1\Erasmus Mundus\Logos of EM projects\erasmu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5400675" cy="2100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85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ame\Desktop\Logos\25_Erasm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3567" y="2839798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204864"/>
            <a:ext cx="8496944" cy="648072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uk-UA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Програма </a:t>
            </a:r>
            <a:r>
              <a:rPr lang="en-GB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ERASMUS </a:t>
            </a:r>
            <a:r>
              <a:rPr lang="uk-UA" sz="46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в 2012 році відсвяткувала</a:t>
            </a:r>
            <a:endParaRPr lang="en-GB" sz="46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+mj-lt"/>
              <a:ea typeface="+mj-ea"/>
              <a:cs typeface="+mj-cs"/>
            </a:endParaRPr>
          </a:p>
          <a:p>
            <a:pPr marL="45720" indent="0" algn="ctr">
              <a:buNone/>
            </a:pPr>
            <a:endParaRPr lang="ru-RU" dirty="0"/>
          </a:p>
        </p:txBody>
      </p:sp>
      <p:pic>
        <p:nvPicPr>
          <p:cNvPr id="1027" name="Picture 3" descr="C:\Users\Name\Desktop\Logos\erasm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4664"/>
            <a:ext cx="3984649" cy="1549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8337" y="717791"/>
            <a:ext cx="41880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У 1987 році з</a:t>
            </a:r>
            <a:r>
              <a:rPr 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 </a:t>
            </a:r>
            <a:r>
              <a:rPr lang="uk-UA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ініціативи Єврокомісії була </a:t>
            </a:r>
            <a:r>
              <a:rPr lang="ru-RU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створена програма обміну</a:t>
            </a:r>
            <a:r>
              <a:rPr lang="uk-UA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 </a:t>
            </a:r>
            <a:r>
              <a:rPr lang="en-US" sz="24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ERASMUS</a:t>
            </a:r>
            <a:endParaRPr lang="ru-RU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7887" y="5226546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Уже чверть століття проект сприяє академічної мобільності студентів з різних країн.</a:t>
            </a:r>
            <a:endParaRPr lang="uk-UA" sz="24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 descr="C:\Users\Name\Desktop\Logos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23592"/>
            <a:ext cx="2330078" cy="186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4211960" y="3494256"/>
            <a:ext cx="1584176" cy="72273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020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4167291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ffectLst/>
              </a:rPr>
              <a:t>External Cooperation Window</a:t>
            </a:r>
            <a:endParaRPr lang="ru-RU" dirty="0"/>
          </a:p>
        </p:txBody>
      </p:sp>
      <p:pic>
        <p:nvPicPr>
          <p:cNvPr id="2050" name="Picture 2" descr="C:\Users\Name\Desktop\Logos\erasmus_mund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7755" y="2160255"/>
            <a:ext cx="3884919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18864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Спеціально для молодих людей, які не є громадянами країн Євросоюзу, в 2006 році відкрилася програма</a:t>
            </a:r>
            <a:endParaRPr lang="uk-UA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 descr="C:\Users\Name\Desktop\Logos\ukra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96" y="2409824"/>
            <a:ext cx="803151" cy="803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ame\Desktop\Logos\armeni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5103" y="2540379"/>
            <a:ext cx="862582" cy="65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Name\Desktop\Logos\Azerbaija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272" y="4502665"/>
            <a:ext cx="876647" cy="87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Name\Desktop\Logos\belaru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5908" y="5029236"/>
            <a:ext cx="911293" cy="91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Name\Desktop\Logos\egypt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9057" y="1890770"/>
            <a:ext cx="792336" cy="79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Name\Desktop\Logos\irak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5103" y="3426965"/>
            <a:ext cx="868164" cy="86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Name\Desktop\Logos\iran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72251" y="4991204"/>
            <a:ext cx="788020" cy="788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Name\Desktop\Logos\israel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3440" y="3179115"/>
            <a:ext cx="831255" cy="831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Name\Desktop\Logos\kazahstan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1610" y="1461339"/>
            <a:ext cx="858862" cy="85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Name\Desktop\Logos\Kyrgyzstan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688" y="1837542"/>
            <a:ext cx="870007" cy="870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C:\Users\Name\Desktop\Logos\moldov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607" y="3478043"/>
            <a:ext cx="766009" cy="76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Name\Desktop\Logos\morocco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92720" y="5698533"/>
            <a:ext cx="830157" cy="55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Name\Desktop\Logos\Russia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9057" y="3122632"/>
            <a:ext cx="1014441" cy="608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C:\Users\Name\Desktop\Logos\Syria.jp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000" y="1383668"/>
            <a:ext cx="857956" cy="857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17" descr="C:\Users\Name\Desktop\Logos\Tajikistan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95103" y="5572390"/>
            <a:ext cx="754516" cy="737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C:\Users\Name\Desktop\Logos\turkmenistan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607" y="5572390"/>
            <a:ext cx="912864" cy="91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C:\Users\Name\Desktop\Logos\Uzbekistan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7822" y="5385214"/>
            <a:ext cx="882392" cy="88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C:\Users\Name\Desktop\Logos\yemen.jp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1747" y="4260381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C:\Users\Name\Desktop\Logos\завантаження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05741" y="5493596"/>
            <a:ext cx="1072472" cy="78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987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858697158"/>
              </p:ext>
            </p:extLst>
          </p:nvPr>
        </p:nvGraphicFramePr>
        <p:xfrm>
          <a:off x="179512" y="1484784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42848" y="116668"/>
            <a:ext cx="8568952" cy="1077218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uk-UA" sz="32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Динаміка росту кількості проектів ЕМ (Дія 2) в Україні</a:t>
            </a: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015850" y="3896043"/>
            <a:ext cx="2160240" cy="1152128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Lot 6,7,8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Ukraine, Moldova, Belarus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439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36647" cy="1143000"/>
          </a:xfrm>
        </p:spPr>
        <p:txBody>
          <a:bodyPr/>
          <a:lstStyle/>
          <a:p>
            <a:pPr marL="0" indent="0">
              <a:buNone/>
            </a:pPr>
            <a:r>
              <a:rPr lang="uk-UA" sz="4000" dirty="0" smtClean="0"/>
              <a:t>Кількість проектів Еразмус Мундус в НТУУ «КПІ»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991165736"/>
              </p:ext>
            </p:extLst>
          </p:nvPr>
        </p:nvGraphicFramePr>
        <p:xfrm>
          <a:off x="1043608" y="1772816"/>
          <a:ext cx="7416824" cy="4195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 descr="D:\1\Erasmus Mundus\Logos of EM projects\emerge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5984" y="2841600"/>
            <a:ext cx="1315566" cy="44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1\Erasmus Mundus\Logos of EM projects\Ewen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2023" y="3296876"/>
            <a:ext cx="13239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1\Erasmus Mundus\Logos of EM projects\tempo2Bann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420888"/>
            <a:ext cx="1192432" cy="19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1\Erasmus Mundus\Logos of EM projects\загруженное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95504" y="1844824"/>
            <a:ext cx="1241168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444208" y="1977950"/>
            <a:ext cx="1509162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latin typeface="+mj-lt"/>
                <a:ea typeface="+mj-ea"/>
                <a:cs typeface="+mj-cs"/>
              </a:rPr>
              <a:t>ACTIVE</a:t>
            </a:r>
            <a:endParaRPr lang="ru-RU" sz="29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25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79208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Розпод</a:t>
            </a:r>
            <a:r>
              <a:rPr lang="uk-UA" sz="3600" dirty="0" err="1" smtClean="0"/>
              <a:t>іл</a:t>
            </a:r>
            <a:r>
              <a:rPr lang="uk-UA" sz="3600" dirty="0" smtClean="0"/>
              <a:t> учасників 2012-2014 роки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290420990"/>
              </p:ext>
            </p:extLst>
          </p:nvPr>
        </p:nvGraphicFramePr>
        <p:xfrm>
          <a:off x="539552" y="1484784"/>
          <a:ext cx="662473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9552" y="4869160"/>
            <a:ext cx="4937570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89 студентів</a:t>
            </a:r>
          </a:p>
          <a:p>
            <a:r>
              <a:rPr lang="uk-UA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13 аспірантів + докторанти</a:t>
            </a:r>
          </a:p>
          <a:p>
            <a:r>
              <a:rPr lang="uk-UA" sz="2800" b="1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16 співробітників</a:t>
            </a:r>
            <a:endParaRPr lang="ru-RU" sz="28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5023048"/>
            <a:ext cx="30457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Всього: </a:t>
            </a:r>
          </a:p>
          <a:p>
            <a:pPr algn="ctr"/>
            <a:r>
              <a:rPr lang="uk-UA" sz="3200" b="1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118 учасників</a:t>
            </a:r>
            <a:endParaRPr lang="ru-RU" sz="3200" dirty="0"/>
          </a:p>
        </p:txBody>
      </p:sp>
      <p:grpSp>
        <p:nvGrpSpPr>
          <p:cNvPr id="9" name="Групувати 8"/>
          <p:cNvGrpSpPr/>
          <p:nvPr/>
        </p:nvGrpSpPr>
        <p:grpSpPr>
          <a:xfrm>
            <a:off x="6098268" y="1357298"/>
            <a:ext cx="3045732" cy="2489211"/>
            <a:chOff x="6098268" y="1357298"/>
            <a:chExt cx="3045732" cy="2489211"/>
          </a:xfrm>
        </p:grpSpPr>
        <p:sp>
          <p:nvSpPr>
            <p:cNvPr id="7" name="Прямоугольник 5"/>
            <p:cNvSpPr/>
            <p:nvPr/>
          </p:nvSpPr>
          <p:spPr>
            <a:xfrm>
              <a:off x="6098268" y="1357298"/>
              <a:ext cx="304573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 smtClean="0">
                  <a:gradFill>
                    <a:gsLst>
                      <a:gs pos="0">
                        <a:schemeClr val="tx1"/>
                      </a:gs>
                      <a:gs pos="4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tx2">
                          <a:alpha val="65000"/>
                        </a:schemeClr>
                      </a:gs>
                    </a:gsLst>
                    <a:lin ang="5400000" scaled="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2 </a:t>
              </a:r>
              <a:r>
                <a:rPr lang="uk-UA" sz="2400" b="1" dirty="0" smtClean="0">
                  <a:gradFill>
                    <a:gsLst>
                      <a:gs pos="0">
                        <a:schemeClr val="tx1"/>
                      </a:gs>
                      <a:gs pos="4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tx2">
                          <a:alpha val="65000"/>
                        </a:schemeClr>
                      </a:gs>
                    </a:gsLst>
                    <a:lin ang="5400000" scaled="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студент</a:t>
              </a:r>
              <a:r>
                <a:rPr lang="ru-RU" sz="2400" b="1" dirty="0" smtClean="0">
                  <a:gradFill>
                    <a:gsLst>
                      <a:gs pos="0">
                        <a:schemeClr val="tx1"/>
                      </a:gs>
                      <a:gs pos="4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tx2">
                          <a:alpha val="65000"/>
                        </a:schemeClr>
                      </a:gs>
                    </a:gsLst>
                    <a:lin ang="5400000" scaled="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а</a:t>
              </a:r>
              <a:r>
                <a:rPr lang="uk-UA" sz="2400" b="1" dirty="0" smtClean="0">
                  <a:gradFill>
                    <a:gsLst>
                      <a:gs pos="0">
                        <a:schemeClr val="tx1"/>
                      </a:gs>
                      <a:gs pos="4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tx2">
                          <a:alpha val="65000"/>
                        </a:schemeClr>
                      </a:gs>
                    </a:gsLst>
                    <a:lin ang="5400000" scaled="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 за проектом </a:t>
              </a:r>
              <a:r>
                <a:rPr lang="en-US" sz="2400" b="1" dirty="0" smtClean="0">
                  <a:gradFill>
                    <a:gsLst>
                      <a:gs pos="0">
                        <a:schemeClr val="tx1"/>
                      </a:gs>
                      <a:gs pos="4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tx2">
                          <a:alpha val="65000"/>
                        </a:schemeClr>
                      </a:gs>
                    </a:gsLst>
                    <a:lin ang="5400000" scaled="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IANUS</a:t>
              </a:r>
              <a:r>
                <a:rPr lang="ru-RU" sz="2400" b="1" dirty="0" smtClean="0">
                  <a:gradFill>
                    <a:gsLst>
                      <a:gs pos="0">
                        <a:schemeClr val="tx1"/>
                      </a:gs>
                      <a:gs pos="40000">
                        <a:schemeClr val="tx1">
                          <a:lumMod val="75000"/>
                          <a:lumOff val="25000"/>
                        </a:schemeClr>
                      </a:gs>
                      <a:gs pos="100000">
                        <a:schemeClr val="tx2">
                          <a:alpha val="65000"/>
                        </a:schemeClr>
                      </a:gs>
                    </a:gsLst>
                    <a:lin ang="5400000" scaled="0"/>
                  </a:gradFill>
                  <a:effectLst>
                    <a:reflection blurRad="6350" stA="55000" endA="300" endPos="45500" dir="5400000" sy="-100000" algn="bl" rotWithShape="0"/>
                  </a:effectLst>
                </a:rPr>
                <a:t> </a:t>
              </a:r>
              <a:endParaRPr lang="ru-RU" sz="2400" dirty="0"/>
            </a:p>
          </p:txBody>
        </p:sp>
        <p:pic>
          <p:nvPicPr>
            <p:cNvPr id="8" name="Picture 2" descr="C:\Users\Ann\Desktop\logo-ianus-small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358082" y="2285992"/>
              <a:ext cx="1560517" cy="156051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xmlns="" val="207738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n\Desktop\Без імені.jpg"/>
          <p:cNvPicPr>
            <a:picLocks noChangeAspect="1" noChangeArrowheads="1"/>
          </p:cNvPicPr>
          <p:nvPr/>
        </p:nvPicPr>
        <p:blipFill>
          <a:blip r:embed="rId2"/>
          <a:srcRect t="13251"/>
          <a:stretch>
            <a:fillRect/>
          </a:stretch>
        </p:blipFill>
        <p:spPr bwMode="auto">
          <a:xfrm>
            <a:off x="1643042" y="1071546"/>
            <a:ext cx="6715172" cy="5612341"/>
          </a:xfrm>
          <a:prstGeom prst="rect">
            <a:avLst/>
          </a:prstGeom>
          <a:noFill/>
        </p:spPr>
      </p:pic>
      <p:sp>
        <p:nvSpPr>
          <p:cNvPr id="6" name="Прямокутник 5"/>
          <p:cNvSpPr/>
          <p:nvPr/>
        </p:nvSpPr>
        <p:spPr>
          <a:xfrm>
            <a:off x="1500166" y="214290"/>
            <a:ext cx="66674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/>
              <a:t>Географія країн в рамках програми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Erasmus Mundus Action II</a:t>
            </a:r>
            <a:endParaRPr lang="uk-U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428604"/>
          <a:ext cx="8143932" cy="5786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239</TotalTime>
  <Words>162</Words>
  <Application>Microsoft Office PowerPoint</Application>
  <PresentationFormat>Екран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Воздушный поток</vt:lpstr>
      <vt:lpstr>Досвід участі НТУУ «КПІ» в програмі Еразмус Мундус</vt:lpstr>
      <vt:lpstr>Слайд 2</vt:lpstr>
      <vt:lpstr>External Cooperation Window</vt:lpstr>
      <vt:lpstr>Слайд 4</vt:lpstr>
      <vt:lpstr>Кількість проектів Еразмус Мундус в НТУУ «КПІ»</vt:lpstr>
      <vt:lpstr>Розподіл учасників 2012-2014 роки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Досвід участі НТУУ «КПІ» в програмі Еразмус Мундус</dc:title>
  <dc:creator>Name</dc:creator>
  <cp:lastModifiedBy>Ann</cp:lastModifiedBy>
  <cp:revision>10</cp:revision>
  <dcterms:created xsi:type="dcterms:W3CDTF">2014-05-22T05:55:07Z</dcterms:created>
  <dcterms:modified xsi:type="dcterms:W3CDTF">2014-05-22T09:58:13Z</dcterms:modified>
</cp:coreProperties>
</file>