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44" r:id="rId2"/>
    <p:sldId id="3845" r:id="rId3"/>
    <p:sldId id="3843" r:id="rId4"/>
    <p:sldId id="3842" r:id="rId5"/>
    <p:sldId id="3846" r:id="rId6"/>
  </p:sldIdLst>
  <p:sldSz cx="9144000" cy="6858000" type="screen4x3"/>
  <p:notesSz cx="9874250" cy="679767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808000"/>
    <a:srgbClr val="FFCC99"/>
    <a:srgbClr val="FF9933"/>
    <a:srgbClr val="FFFFCC"/>
    <a:srgbClr val="FF6600"/>
    <a:srgbClr val="9900FF"/>
    <a:srgbClr val="0099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95" autoAdjust="0"/>
    <p:restoredTop sz="91168" autoAdjust="0"/>
  </p:normalViewPr>
  <p:slideViewPr>
    <p:cSldViewPr snapToGrid="0">
      <p:cViewPr varScale="1">
        <p:scale>
          <a:sx n="98" d="100"/>
          <a:sy n="98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0"/>
    </p:cViewPr>
  </p:sorterViewPr>
  <p:notesViewPr>
    <p:cSldViewPr snapToGrid="0">
      <p:cViewPr varScale="1">
        <p:scale>
          <a:sx n="112" d="100"/>
          <a:sy n="112" d="100"/>
        </p:scale>
        <p:origin x="-294" y="-72"/>
      </p:cViewPr>
      <p:guideLst>
        <p:guide orient="horz" pos="2141"/>
        <p:guide pos="311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741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779" y="0"/>
            <a:ext cx="4278894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89C0C4EF-99E6-4287-868C-F13EB539DDE3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11"/>
            <a:ext cx="4275741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779" y="6457711"/>
            <a:ext cx="4278894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3E2A360-09D9-4CF4-A0EF-B4C2388DC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741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779" y="0"/>
            <a:ext cx="4278894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C0AA3F05-BB81-4A02-B2EE-CCA9FD7B8C80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52" y="3228856"/>
            <a:ext cx="7900346" cy="30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11"/>
            <a:ext cx="4275741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r>
              <a:rPr lang="ru-RU" dirty="0"/>
              <a:t>COMP3\D:\DOCUMENTS\СП </a:t>
            </a:r>
            <a:r>
              <a:rPr lang="ru-RU" dirty="0" err="1"/>
              <a:t>Ковтун\Звіт</a:t>
            </a:r>
            <a:r>
              <a:rPr lang="ru-RU" dirty="0"/>
              <a:t> ДМС-2011\Zvit 2011 </a:t>
            </a:r>
            <a:r>
              <a:rPr lang="ru-RU" dirty="0" err="1"/>
              <a:t>ot</a:t>
            </a:r>
            <a:r>
              <a:rPr lang="ru-RU" dirty="0"/>
              <a:t> 27-01-2012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779" y="6457711"/>
            <a:ext cx="4278894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4CDC830-5AC3-487F-A10C-5A42631155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7DC8-350B-412F-8083-5EA8E5CF9B12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960B-9047-4360-AB16-61721074127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D13E-4CC2-4870-A16F-64AA6B0DE3FC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8EA2-B506-4BBA-ABB1-D88D5C5E0FA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6461-453B-4B07-8CC6-B05294FD6660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7B0E3-21D2-487D-B81F-FF329F533B6C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uk-UA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9BE9-D103-4382-866E-C8F47C4063D2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036B-CBD2-4442-9558-27FCC616B90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66C3-731F-4C5C-839B-37240400D11E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EF09-C945-4827-B235-2E6CC0955F3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6A9A8-38A7-4831-A756-B890ECF322F4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D757-58DB-4D83-A4D0-663A8F2B429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95B2-87E4-4579-A438-911DEB7CFC65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75BB3-F959-4C00-91A6-38863006A65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C3DD-72AB-43AE-8661-77DAFDE93CC2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09D3-B880-4C3B-B39B-A91D3B2BE97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C7C6-A844-478B-9C6B-379286C425E0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61FA-829D-433B-BBC0-387451B23BAC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54BE-F915-4FEA-B57A-A0BFEE81B415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463B3-C7D7-431F-953A-2D69B75367A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1EC7-8140-4D3B-A19A-16D2B4B82DA5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7DCE-A28D-4DD5-8F8A-2E0B87F5D2E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280AD-965C-498F-9523-503E383ACEC2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D0DB-0295-4C9E-A130-891FE282DE0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1C789-DD54-4A60-A5FA-04F29D0517E1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F88F5-B172-492A-A83C-CC4FA8881F8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3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3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3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10EC4-6EE9-4830-8FB9-363A1D70187C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5A36-8A18-4EDD-9B48-4CC447E705E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938FC98E-6ECD-43B8-B28F-691698474006}" type="datetimeFigureOut">
              <a:rPr lang="ru-RU"/>
              <a:pPr>
                <a:defRPr/>
              </a:pPr>
              <a:t>18.06.2015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FCCEE0D-6084-45D5-A6AA-3E10C58C3839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pd.kpi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777428"/>
            <a:ext cx="9144000" cy="329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 anchor="b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kumimoji="1" lang="en-US" sz="5400" dirty="0" smtClean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kumimoji="1" lang="uk-UA" sz="60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Національний рейтинг</a:t>
            </a:r>
          </a:p>
          <a:p>
            <a:pPr algn="ctr">
              <a:lnSpc>
                <a:spcPct val="80000"/>
              </a:lnSpc>
              <a:defRPr/>
            </a:pPr>
            <a:r>
              <a:rPr kumimoji="1" lang="ru-RU" sz="60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ВНЗ </a:t>
            </a:r>
            <a:r>
              <a:rPr kumimoji="1" lang="ru-RU" sz="6000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України</a:t>
            </a:r>
            <a:endParaRPr kumimoji="1" lang="ru-RU" sz="6000" dirty="0" smtClean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kumimoji="1" lang="en-US" sz="2000" dirty="0" smtClean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kumimoji="1" lang="uk-UA" sz="720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kumimoji="1" lang="uk-UA" sz="720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Топ-200”</a:t>
            </a:r>
            <a:endParaRPr kumimoji="1" lang="uk-UA" sz="72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33" descr="rejting_vuzov_junesko_002s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10097" t="6667" r="9424" b="10898"/>
          <a:stretch>
            <a:fillRect/>
          </a:stretch>
        </p:blipFill>
        <p:spPr bwMode="auto">
          <a:xfrm>
            <a:off x="0" y="-1"/>
            <a:ext cx="1089498" cy="90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06675" y="5010150"/>
            <a:ext cx="65373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r" eaLnBrk="0" hangingPunct="0">
              <a:spcBef>
                <a:spcPct val="20000"/>
              </a:spcBef>
              <a:buClr>
                <a:srgbClr val="FFCC00"/>
              </a:buClr>
            </a:pPr>
            <a:r>
              <a:rPr lang="uk-UA" sz="2800" dirty="0" smtClean="0">
                <a:solidFill>
                  <a:schemeClr val="folHlink"/>
                </a:solidFill>
              </a:rPr>
              <a:t> </a:t>
            </a:r>
            <a:endParaRPr lang="uk-UA" sz="2800" dirty="0">
              <a:solidFill>
                <a:schemeClr val="folHlink"/>
              </a:solidFill>
            </a:endParaRPr>
          </a:p>
          <a:p>
            <a:pPr marL="533400" indent="-533400" algn="r" eaLnBrk="0" hangingPunct="0">
              <a:spcBef>
                <a:spcPct val="20000"/>
              </a:spcBef>
              <a:buClr>
                <a:srgbClr val="FFCC00"/>
              </a:buClr>
            </a:pPr>
            <a:r>
              <a:rPr lang="uk-UA" sz="2800" dirty="0">
                <a:solidFill>
                  <a:schemeClr val="folHlink"/>
                </a:solidFill>
              </a:rPr>
              <a:t>відділ міжнародних проектів</a:t>
            </a:r>
          </a:p>
          <a:p>
            <a:pPr marL="533400" indent="-533400" algn="r" eaLnBrk="0" hangingPunct="0">
              <a:spcBef>
                <a:spcPct val="20000"/>
              </a:spcBef>
              <a:buClr>
                <a:srgbClr val="FFCC00"/>
              </a:buClr>
            </a:pPr>
            <a:r>
              <a:rPr lang="uk-UA" sz="2800" dirty="0" smtClean="0">
                <a:solidFill>
                  <a:schemeClr val="folHlink"/>
                </a:solidFill>
              </a:rPr>
              <a:t>18 червня </a:t>
            </a:r>
            <a:r>
              <a:rPr lang="uk-UA" sz="2800" dirty="0">
                <a:solidFill>
                  <a:schemeClr val="folHlink"/>
                </a:solidFill>
              </a:rPr>
              <a:t>2015 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503" name="Group 39"/>
          <p:cNvGraphicFramePr>
            <a:graphicFrameLocks noGrp="1"/>
          </p:cNvGraphicFramePr>
          <p:nvPr>
            <p:ph idx="4294967295"/>
          </p:nvPr>
        </p:nvGraphicFramePr>
        <p:xfrm>
          <a:off x="173038" y="1296988"/>
          <a:ext cx="8844502" cy="5017834"/>
        </p:xfrm>
        <a:graphic>
          <a:graphicData uri="http://schemas.openxmlformats.org/drawingml/2006/table">
            <a:tbl>
              <a:tblPr/>
              <a:tblGrid>
                <a:gridCol w="3124639"/>
                <a:gridCol w="1527242"/>
                <a:gridCol w="1089498"/>
                <a:gridCol w="1536970"/>
                <a:gridCol w="1566153"/>
              </a:tblGrid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ВНЗ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України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Оцінка якості науково-педагогічного потенціалу Iнп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Оцінка якості навчання IН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Оцінка міжнародного визнання IМВ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Оцінка інтегрального показника діяльності ВНЗ (</a:t>
                      </a:r>
                      <a:r>
                        <a:rPr kumimoji="0" lang="uk-UA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Iз</a:t>
                      </a:r>
                      <a:r>
                        <a:rPr kumimoji="0" lang="uk-U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НТУУ “КПІ”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34,0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23,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24,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81,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КНУ </a:t>
                      </a:r>
                      <a:r>
                        <a:rPr kumimoji="0" lang="uk-UA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ім.Т.Шевченка</a:t>
                      </a:r>
                      <a:endParaRPr kumimoji="0" lang="uk-UA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37,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5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20,7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23,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81,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Харківський національний університет </a:t>
                      </a:r>
                      <a:endParaRPr kumimoji="0" lang="en-US" sz="16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імені В.Н. </a:t>
                      </a:r>
                      <a:r>
                        <a:rPr kumimoji="0" lang="uk-UA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Каразіна</a:t>
                      </a:r>
                      <a:endParaRPr kumimoji="0" lang="uk-UA" sz="16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19,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5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15,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6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49,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Національний технічний університет "Харківський політехнічний інститут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45,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Національний університет "Києво-Могилянська академія"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12,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17,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45,</a:t>
                      </a:r>
                      <a:r>
                        <a:rPr kumimoji="0" lang="en-US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6</a:t>
                      </a:r>
                      <a:endParaRPr kumimoji="0" lang="ru-RU" sz="3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946" name="Rectangle 2"/>
          <p:cNvSpPr>
            <a:spLocks noChangeArrowheads="1"/>
          </p:cNvSpPr>
          <p:nvPr/>
        </p:nvSpPr>
        <p:spPr bwMode="auto">
          <a:xfrm>
            <a:off x="0" y="38100"/>
            <a:ext cx="9144000" cy="120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 anchor="b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kumimoji="1" lang="uk-UA" sz="54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kumimoji="1" lang="uk-UA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Топ-200 </a:t>
            </a:r>
            <a:r>
              <a:rPr kumimoji="1" lang="uk-UA" sz="5400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Україна”</a:t>
            </a:r>
            <a:r>
              <a:rPr kumimoji="1" lang="uk-UA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, 201</a:t>
            </a:r>
            <a:r>
              <a:rPr kumimoji="1" lang="en-US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5</a:t>
            </a:r>
            <a:endParaRPr kumimoji="1" lang="uk-UA" sz="54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kumimoji="1" lang="uk-UA" sz="42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Оцінка міжнародного </a:t>
            </a:r>
            <a:r>
              <a:rPr kumimoji="1" lang="uk-UA" sz="4200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визнання</a:t>
            </a:r>
            <a:endParaRPr kumimoji="1" lang="ru-RU" sz="42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98" name="Picture 33" descr="rejting_vuzov_junesko_002s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10097" t="6667" r="9424" b="10898"/>
          <a:stretch>
            <a:fillRect/>
          </a:stretch>
        </p:blipFill>
        <p:spPr bwMode="auto">
          <a:xfrm>
            <a:off x="171450" y="1241426"/>
            <a:ext cx="956959" cy="79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8100"/>
            <a:ext cx="9144000" cy="120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 anchor="b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kumimoji="1" lang="uk-UA" sz="54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kumimoji="1" lang="uk-UA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Топ-200</a:t>
            </a:r>
            <a:r>
              <a:rPr kumimoji="1" lang="en-US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kumimoji="1" lang="uk-UA" sz="5400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Україна”</a:t>
            </a:r>
            <a:r>
              <a:rPr kumimoji="1" lang="uk-UA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, 201</a:t>
            </a:r>
            <a:r>
              <a:rPr kumimoji="1" lang="en-US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5</a:t>
            </a:r>
            <a:endParaRPr kumimoji="1" lang="uk-UA" sz="54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kumimoji="1" lang="uk-UA" sz="42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Оцінка міжнародного </a:t>
            </a:r>
            <a:r>
              <a:rPr kumimoji="1" lang="uk-UA" sz="4200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визнання</a:t>
            </a:r>
            <a:endParaRPr kumimoji="1" lang="ru-RU" sz="42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6732" y="1252837"/>
            <a:ext cx="9027268" cy="5030874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uk-UA" sz="2800" b="0" dirty="0" smtClean="0">
                <a:latin typeface="+mn-lt"/>
              </a:rPr>
              <a:t>Цього року – дев’ятий випуск рейтингу. Його методика побудована відповідно до міжнародних принципів ранжирування університетів і передбачає проведення порівняльного аналізу досягнень вишів різних типів на основі низки універсальних критеріїв.</a:t>
            </a:r>
          </a:p>
          <a:p>
            <a:pPr>
              <a:lnSpc>
                <a:spcPct val="75000"/>
              </a:lnSpc>
              <a:defRPr/>
            </a:pPr>
            <a:endParaRPr lang="uk-UA" sz="1400" b="0" dirty="0" smtClean="0">
              <a:latin typeface="+mn-lt"/>
            </a:endParaRPr>
          </a:p>
          <a:p>
            <a:pPr>
              <a:lnSpc>
                <a:spcPct val="75000"/>
              </a:lnSpc>
              <a:defRPr/>
            </a:pPr>
            <a:r>
              <a:rPr lang="uk-UA" sz="2800" b="0" smtClean="0"/>
              <a:t>Діяльність ВНЗ </a:t>
            </a:r>
            <a:r>
              <a:rPr lang="uk-UA" sz="2800" b="0" dirty="0" smtClean="0"/>
              <a:t>оцінюється з допомогою агрегованого показника (інтегрального індексу), який формується на підставі індикаторів прямого вимірювання (80%), експертного оцінювання якості підготовки випускників вишів представниками роботодавців і академічного співтовариства (15%), а також із використанням міжнародних </a:t>
            </a:r>
            <a:r>
              <a:rPr lang="uk-UA" sz="2800" b="0" dirty="0" err="1" smtClean="0"/>
              <a:t>наукометричних</a:t>
            </a:r>
            <a:r>
              <a:rPr lang="uk-UA" sz="2800" b="0" dirty="0" smtClean="0"/>
              <a:t> і </a:t>
            </a:r>
            <a:r>
              <a:rPr lang="uk-UA" sz="2800" b="0" dirty="0" err="1" smtClean="0"/>
              <a:t>веб-метричних</a:t>
            </a:r>
            <a:r>
              <a:rPr lang="uk-UA" sz="2800" b="0" dirty="0" smtClean="0"/>
              <a:t> даних (5%). Інтегральний індекс представлено трьома складниками: якість науково-педагогічного потенціалу, якість навчання, міжнародне визнання.</a:t>
            </a:r>
            <a:endParaRPr lang="uk-UA" sz="2800" b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8100"/>
            <a:ext cx="9144000" cy="120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 anchor="b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kumimoji="1" lang="uk-UA" sz="54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kumimoji="1" lang="uk-UA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Топ-200 </a:t>
            </a:r>
            <a:r>
              <a:rPr kumimoji="1" lang="uk-UA" sz="5400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Україна”</a:t>
            </a:r>
            <a:r>
              <a:rPr kumimoji="1" lang="uk-UA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, 201</a:t>
            </a:r>
            <a:r>
              <a:rPr kumimoji="1" lang="en-US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5</a:t>
            </a:r>
            <a:endParaRPr kumimoji="1" lang="uk-UA" sz="54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kumimoji="1" lang="uk-UA" sz="42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Оцінка міжнародного </a:t>
            </a:r>
            <a:r>
              <a:rPr kumimoji="1" lang="uk-UA" sz="4200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визнання</a:t>
            </a:r>
            <a:endParaRPr kumimoji="1" lang="ru-RU" sz="42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6732" y="1252837"/>
            <a:ext cx="9027268" cy="5563136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uk-UA" sz="4000" b="0" dirty="0" smtClean="0">
                <a:latin typeface="+mn-lt"/>
              </a:rPr>
              <a:t>Враховуючи дуже близькі значення інтегральних показників (</a:t>
            </a:r>
            <a:r>
              <a:rPr lang="en-US" sz="4000" b="0" dirty="0" smtClean="0">
                <a:latin typeface="+mn-lt"/>
              </a:rPr>
              <a:t>I</a:t>
            </a:r>
            <a:r>
              <a:rPr lang="uk-UA" sz="4000" b="0" dirty="0" smtClean="0">
                <a:latin typeface="+mn-lt"/>
              </a:rPr>
              <a:t>з) Національного технічного університету України "Київський політехнічний інститут" і Київського національного університету </a:t>
            </a:r>
            <a:endParaRPr lang="en-US" sz="4000" b="0" dirty="0" smtClean="0">
              <a:latin typeface="+mn-lt"/>
            </a:endParaRPr>
          </a:p>
          <a:p>
            <a:pPr>
              <a:lnSpc>
                <a:spcPct val="75000"/>
              </a:lnSpc>
              <a:defRPr/>
            </a:pPr>
            <a:r>
              <a:rPr lang="uk-UA" sz="4000" b="0" dirty="0" smtClean="0">
                <a:latin typeface="+mn-lt"/>
              </a:rPr>
              <a:t>ім. Т.Шевченко, та їх значний відрив від групи інших університетів, цього року також як і в попередньому, команда проекту «Топ 200 Україна» вирішила розмістити їх на загальному першому/другому місці.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0"/>
            <a:ext cx="9036050" cy="6742113"/>
          </a:xfrm>
        </p:spPr>
        <p:txBody>
          <a:bodyPr/>
          <a:lstStyle/>
          <a:p>
            <a:pPr algn="ctr">
              <a:buFontTx/>
              <a:buNone/>
            </a:pPr>
            <a:endParaRPr lang="uk-UA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kumimoji="1" lang="uk-UA" sz="6000" b="1" kern="12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Дякую за увагу!</a:t>
            </a:r>
          </a:p>
          <a:p>
            <a:pPr algn="ctr">
              <a:buFontTx/>
              <a:buNone/>
            </a:pPr>
            <a:endParaRPr lang="uk-UA" sz="4000" b="1" dirty="0" smtClean="0">
              <a:solidFill>
                <a:srgbClr val="0033CC"/>
              </a:solidFill>
            </a:endParaRPr>
          </a:p>
          <a:p>
            <a:pPr algn="ctr">
              <a:buFontTx/>
              <a:buNone/>
            </a:pPr>
            <a:endParaRPr lang="uk-UA" sz="4000" b="1" dirty="0" smtClean="0">
              <a:solidFill>
                <a:srgbClr val="0033CC"/>
              </a:solidFill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FF9933"/>
                </a:solidFill>
              </a:rPr>
              <a:t>ВІДДІЛ МІЖНАРОДНИХ ПРОЕКТІВ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chemeClr val="accent2"/>
                </a:solidFill>
                <a:hlinkClick r:id="rId2"/>
              </a:rPr>
              <a:t>http://ipd.kpi.ua/</a:t>
            </a:r>
            <a:endParaRPr lang="en-US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uk-UA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uk-UA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D9"/>
      </a:lt1>
      <a:dk2>
        <a:srgbClr val="808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D9"/>
        </a:lt1>
        <a:dk2>
          <a:srgbClr val="808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28012</TotalTime>
  <Words>291</Words>
  <Application>Microsoft Office PowerPoint</Application>
  <PresentationFormat>Экран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</vt:vector>
  </TitlesOfParts>
  <Company>УМЗ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Шукаев Сергей Николаевич</dc:creator>
  <cp:lastModifiedBy>Oleksandr Zakhovayko</cp:lastModifiedBy>
  <cp:revision>3200</cp:revision>
  <dcterms:created xsi:type="dcterms:W3CDTF">2007-02-07T11:17:26Z</dcterms:created>
  <dcterms:modified xsi:type="dcterms:W3CDTF">2015-06-18T12:13:05Z</dcterms:modified>
</cp:coreProperties>
</file>