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309" r:id="rId2"/>
    <p:sldId id="278" r:id="rId3"/>
    <p:sldId id="280" r:id="rId4"/>
    <p:sldId id="328" r:id="rId5"/>
    <p:sldId id="310" r:id="rId6"/>
    <p:sldId id="311" r:id="rId7"/>
    <p:sldId id="307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7" r:id="rId18"/>
    <p:sldId id="322" r:id="rId19"/>
    <p:sldId id="323" r:id="rId20"/>
    <p:sldId id="324" r:id="rId21"/>
    <p:sldId id="305" r:id="rId22"/>
    <p:sldId id="289" r:id="rId23"/>
    <p:sldId id="290" r:id="rId24"/>
    <p:sldId id="291" r:id="rId25"/>
    <p:sldId id="32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6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F5D7-6232-4543-A8D7-5FF05B4BEB6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6431-D2B1-48FC-BE5E-DEB59D141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CC1B-03DD-493C-93E0-5C8AD06EF1E3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F1EF-7932-4A64-8D4E-8E1D656D6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умовах зменшення обсягів бюджетного</a:t>
            </a:r>
            <a:r>
              <a:rPr lang="uk-UA" baseline="0" dirty="0" smtClean="0"/>
              <a:t> фінансування необхідно шукати інші джерела.</a:t>
            </a:r>
          </a:p>
          <a:p>
            <a:r>
              <a:rPr lang="uk-UA" baseline="0" dirty="0" smtClean="0"/>
              <a:t>Приклад провідних університетів світу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4F1EF-7932-4A64-8D4E-8E1D656D63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 </a:t>
            </a:r>
            <a:r>
              <a:rPr lang="ru-RU" dirty="0" err="1" smtClean="0"/>
              <a:t>пропонуємо</a:t>
            </a:r>
            <a:r>
              <a:rPr lang="ru-RU" dirty="0" smtClean="0"/>
              <a:t> </a:t>
            </a:r>
            <a:r>
              <a:rPr lang="ru-RU" dirty="0" err="1" smtClean="0"/>
              <a:t>залучитися</a:t>
            </a:r>
            <a:r>
              <a:rPr lang="ru-RU" dirty="0" smtClean="0"/>
              <a:t> до</a:t>
            </a:r>
            <a:r>
              <a:rPr lang="uk-UA" dirty="0" smtClean="0"/>
              <a:t> виконання програми ЄС «Горизонт 2020», яка прийшла на заміну Замковим програмам ЄС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4F1EF-7932-4A64-8D4E-8E1D656D639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6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76B0AA-8506-4672-9BF5-7979BF6710B8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6E2F1B-C6A8-4606-8F1B-DFFFF8C3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.europa.eu/research/horizon2020/index_en.cfm?pg=h202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ec.europa.eu/research/participants/docs/h2020-funding-guide/grants/applying-for-funding/find-a-call/h2020-structure-and-budget_en.htm#ExSc" TargetMode="External"/><Relationship Id="rId7" Type="http://schemas.openxmlformats.org/officeDocument/2006/relationships/hyperlink" Target="http://ec.europa.eu/research/participants/portal/desktop/en/opportunities/h2020/index.html" TargetMode="External"/><Relationship Id="rId2" Type="http://schemas.openxmlformats.org/officeDocument/2006/relationships/hyperlink" Target="http://ec.europa.eu/programmes/horizon2020/en/find-your-are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digital-agenda/en/node/6285" TargetMode="External"/><Relationship Id="rId5" Type="http://schemas.openxmlformats.org/officeDocument/2006/relationships/hyperlink" Target="http://ec.europa.eu/research/energy/eu/index_en.cfm?pg=projects#results" TargetMode="External"/><Relationship Id="rId4" Type="http://schemas.openxmlformats.org/officeDocument/2006/relationships/hyperlink" Target="http://ec.europa.eu/research/participants/portal/desktop/en/funding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" TargetMode="External"/><Relationship Id="rId3" Type="http://schemas.openxmlformats.org/officeDocument/2006/relationships/hyperlink" Target="http://cordis.europa.eu/home_en.html" TargetMode="External"/><Relationship Id="rId7" Type="http://schemas.openxmlformats.org/officeDocument/2006/relationships/hyperlink" Target="http://www.increast.eu/" TargetMode="External"/><Relationship Id="rId2" Type="http://schemas.openxmlformats.org/officeDocument/2006/relationships/hyperlink" Target="http://ec.europa.eu/research/horizon2020/index_en.cfm?pg=h20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co-eeca.net/" TargetMode="External"/><Relationship Id="rId5" Type="http://schemas.openxmlformats.org/officeDocument/2006/relationships/hyperlink" Target="http://www.bilat-ukr.eu/" TargetMode="External"/><Relationship Id="rId4" Type="http://schemas.openxmlformats.org/officeDocument/2006/relationships/hyperlink" Target="http://ec.europa.eu/research/participants/portal/NIP/Ukraine%20-%20fp7-ncp.kiev.ua" TargetMode="Externa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h2020.lin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cp.kpi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pd.kpi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7-ncp.kiev.ua/assets/Horizont_2020/Marie-Skodowska-Curie-action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4725144"/>
            <a:ext cx="5832648" cy="1224136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Методичний семінар «Горизонт 2020», 02.06.2015 р.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uk-UA" sz="1400" dirty="0" smtClean="0"/>
              <a:t>Заст. декана з міжнародної діяльності ТЕФ НТУУ «КПІ»</a:t>
            </a:r>
            <a:br>
              <a:rPr lang="uk-UA" sz="1400" dirty="0" smtClean="0"/>
            </a:br>
            <a:r>
              <a:rPr lang="uk-UA" sz="1400" dirty="0" err="1" smtClean="0"/>
              <a:t>к.е.н</a:t>
            </a:r>
            <a:r>
              <a:rPr lang="uk-UA" sz="1400" dirty="0" smtClean="0"/>
              <a:t>., доц. </a:t>
            </a:r>
            <a:r>
              <a:rPr lang="uk-UA" sz="1400" dirty="0" err="1" smtClean="0"/>
              <a:t>Караєва</a:t>
            </a:r>
            <a:r>
              <a:rPr lang="uk-UA" sz="1400" dirty="0" smtClean="0"/>
              <a:t> Н.В.</a:t>
            </a:r>
            <a:endParaRPr lang="ru-RU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16832"/>
            <a:ext cx="6309320" cy="241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nedin-seminar.kpi.ua/public/conferences/13/5uk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/>
          <a:stretch/>
        </p:blipFill>
        <p:spPr bwMode="auto">
          <a:xfrm>
            <a:off x="5076056" y="26716"/>
            <a:ext cx="4066832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908720"/>
            <a:ext cx="734481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	Проектні </a:t>
            </a:r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пропозиції оцінюватимуться за наступними критеріями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досконалість – внесок – якість та ефективність - впровадження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Учасники програми повинні задовольняти критеріям участі, викладеними в умовах, визначених в регламенті «Правила участі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http://ec.europa.eu/research/horizon2020/index_en.cfm?pg=h2020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16561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332656"/>
            <a:ext cx="7920881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Учасниками програми можуть бути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		будь-яка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юридична особа, заснована в країні-учасниці ЄС, в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		асоційованій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країні, або створена за законодавством ЄС;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будь-яка міжнародна організація з участю ЄС;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будь-яка юридична особа, заснована в третій країні.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Якщо у програмі бере участь міжнародна організація або юридична особа, заснована в третій країні, яка не відповідає зазначеним критеріям, фінансування від ЄС може надаватись, за певними умовами. Одна з таких умов: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участь такої організації або юридичної особи вважається вкрай необхідною для виконання діяльності;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фінансування забезпечується за двосторонньою науково-технічною угодою або будь-якою іншою домовленістю між ЄС та міжнародною організацією або, якщо мова йде про юридичні особи, засновані в третіх країнах, між ЄС та країною, в якій була заснована юридична особа.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728192" cy="9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	Вибрати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область досліджень можна за наступним посиланням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http://ec.europa.eu/programmes/horizon2020/en/find-your-area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Перелік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контактних центрів програми в Україні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Як прийняти участь у проекті і знайти партнерів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spc="-1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http://ec.europa.eu/research/participants/docs/h2020-funding-guide/grants/applying-for-funding/find-a-call/h2020-structure-and-budget_en.htm#ExSc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http://ec.europa.eu/research/participants/portal//desktop/en/funding/index.html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Перелік уже виконаних проектів за напрямком «Енергетика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»: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http://ec.europa.eu/research/energy/eu/index_en.cfm?pg=projects#results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Перелік уже виконаних проектів за напрямком «Телекомунікації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»: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http://ec.europa.eu/digital-agenda/en/node/6285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Перелік запитів на нові дослідження за окремими напрямками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http://ec.europa.eu/research/participants/portal/desktop/en/opportunities/h2020/index.html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1512168" cy="9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920880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Інформаційні джерела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запитів за напрямком Excellent Science.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General Introduction, «Загальний вступ»: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http://ec.europa.eu/research/participants/portal/doc/call/h2020/common/1587753-01.general_intro_wp2014-2015__en.pdf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з досліджень </a:t>
            </a: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Futureand Emerging Technologies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«Майбутні і нові технології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http://ec.europa.eu/research/participants/portal/doc/call/h2020/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common/1587754-02._fet_wp2014-2015_en.pdf.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за акціями фонду Марії Склодовської Кюрі, «MarieSkłodowska-Curie Actions»: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http://ec.europa.eu/research/participants/portal/doc/call/h2020/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common/1587755-03._msca_calls_wp2014-2015_en.pdf.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тематики Research Infrastructures (including e-Infrastructures), «Дослідницькі інфраструктури (електронні інфраструктури»):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http://ec.europa.eu/research/participants/portal/doc/call/h2020/common/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1587756-04.european_research_infra_wp_2014-2015_en.pdf.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7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463" y="476672"/>
            <a:ext cx="7932985" cy="60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</a:rPr>
              <a:t>Інформаційні джерела запитів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  <a:t>за напрямком Industrial 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</a:rPr>
              <a:t>Leadership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http</a:t>
            </a:r>
            <a:r>
              <a:rPr lang="uk-UA" dirty="0">
                <a:latin typeface="Times New Roman"/>
                <a:ea typeface="Calibri"/>
                <a:cs typeface="Times New Roman"/>
              </a:rPr>
              <a:t>://ec.europa.eu/research/participants/portal/doc/call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/h2020/common/1587757-05._leit-5_intro_wp_2014-2015_en.pdf.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Information and Communication Technologies, «Інформаційно-комунікаційні технології»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h2020/common/1587758-05i._ict_wp_2014-2015_en.pdf.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 тематики Accessto Risk Finance, «Доступ до ризикованого фінансування»: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h2020/common/1587761-06._accesstoriskfinance_wp2014-2015_en.pdf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 тематики Innovation in small and medium– sizedenterprises, «Інновації в малих і середніх підприємствах»: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h2020/common/1587762-07._innov._in_sme_wp2014-2015_en.pdf.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0801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15895"/>
            <a:ext cx="8496944" cy="639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Інформаційні джерела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запитів за напрямком Societal Challenges. </a:t>
            </a:r>
            <a:endParaRPr lang="uk-UA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дослідження з тематики </a:t>
            </a:r>
            <a:r>
              <a:rPr lang="uk-UA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Secure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cleanandefficientenergy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«Безпечна, чиста та ефективна енергетика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h2020/common/1587801-10._energy_wp_2014-2015_en.pdf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Запит з тематики Climateaction, environment, resource efficiency and raw materials, «Навколишнє середовище, клімат, ефективність ресурсів та сировини»: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h2020/common/1587803-12._climate_wp2014-2015_en.pdf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Можливість поширення отриманих результатів досліджень і залучення до них широкого кола учасників викладена в Spreading Excellence and Widening Participation, «Розповсюдження високих стандартів діяльності та підвищення активності»: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h2020/common/1587865-15.spreading-excellence-wp2014-2015_en.pdf.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 важливість розвитку науки в суспільстві можна прочитати в розділі Science with and for Society, «Наукові дослідження разом: із суспільством та для нього»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http://ec.europa.eu/research/participants/portal/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doc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/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call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/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h2020/common/1587807-16._swafs_wp2014-2015_en.pdf.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936104" cy="7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568952" cy="584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b="1" cap="all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Інформація за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всіма запитами наведені в General Annexes</a:t>
            </a: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http://ec.europa.eu/research/participants/portal/doc/call/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r">
              <a:lnSpc>
                <a:spcPct val="115000"/>
              </a:lnSpc>
            </a:pP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h2020/common/1595112-18. general_annexes_wp2014-2015_rev1_en.pdf</a:t>
            </a:r>
            <a:endParaRPr lang="uk-UA" b="1" cap="all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uk-UA" sz="1400" b="1" cap="all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cap="all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uk-UA" sz="1400" b="1" cap="all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Міжнародні </a:t>
            </a:r>
            <a:r>
              <a:rPr lang="uk-UA" sz="1400" b="1" cap="all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інформаційні джерела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HORIZON-2020</a:t>
            </a:r>
            <a:r>
              <a:rPr lang="uk-UA" sz="1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-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http://ec.europa.eu/research/horizon2020/index_en.cfm?pg=h2020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CORDIS – Інформаційна служба ЄС з досліджень та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розвитку  </a:t>
            </a:r>
            <a:r>
              <a:rPr lang="uk-UA" sz="1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://cordis.europa.eu/home_en.html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Participant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Portal – Портал для учасників Рамкової програми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http://ec.europa.eu/research/participants/portal/NIP/Ukraine - fp7-ncp.kiev.ua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Покращення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двостороннього науково-технологічного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співробітництва з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Україною</a:t>
            </a:r>
            <a:r>
              <a:rPr lang="uk-UA" sz="1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http://www.bilat-ukr.eu/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Мережа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міжнародної науково-технологічної співпраці з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країнами Східної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Європи і Центральної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Азії </a:t>
            </a:r>
            <a:r>
              <a:rPr lang="uk-UA" sz="1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://www.inco-eeca.net/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Обмін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інформацією з питань науки, технологій та інновацій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між Європейським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дослідницьким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простором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 країнами Східної Європи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Центральної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Азії, Південного 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Кавказу </a:t>
            </a:r>
            <a:r>
              <a:rPr lang="uk-UA" sz="1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://www.increast.eu/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Європейський </a:t>
            </a:r>
            <a:r>
              <a:rPr lang="uk-UA" sz="1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дослідницький простір</a:t>
            </a:r>
            <a:r>
              <a:rPr lang="uk-UA" sz="1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/>
              </a:rPr>
              <a:t>http://ec.europa.eu/research/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44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8488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Портал </a:t>
            </a:r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програми HORIZON-2020 в Україні </a:t>
            </a:r>
            <a:r>
              <a:rPr lang="uk-UA" sz="2400" b="1" u="sn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  <a:hlinkClick r:id="rId2"/>
              </a:rPr>
              <a:t>http://h2020.link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152128" cy="7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0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352928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Інформаційні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джерела КПІ: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000" b="1" u="sng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  <a:hlinkClick r:id="rId2"/>
              </a:rPr>
              <a:t>www.ncp.kpi.ua</a:t>
            </a:r>
            <a:endParaRPr lang="uk-UA" sz="2000" b="1" u="sng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855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86044"/>
            <a:ext cx="61926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Інформаційні джерела КПІ: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0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www.ipd.kpi.ua</a:t>
            </a:r>
            <a:endParaRPr lang="uk-UA" sz="2000" b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b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400" b="1" u="sng" dirty="0">
              <a:solidFill>
                <a:srgbClr val="0000FF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400" b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24136" cy="9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1118005"/>
            <a:ext cx="7848872" cy="5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85720" y="357166"/>
            <a:ext cx="8607455" cy="20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963"/>
              </a:spcAft>
            </a:pPr>
            <a:r>
              <a:rPr lang="uk-UA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Ця програма впроваджується в період з 2014 по 2020 рік із загальним бюджетом близько 87 млрд. євро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963"/>
              </a:spcAft>
            </a:pPr>
            <a:endParaRPr lang="uk-UA" sz="24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963"/>
              </a:spcAft>
            </a:pPr>
            <a:endParaRPr lang="ru-RU" sz="24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8477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612068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Сторінка інформації поточних </a:t>
            </a: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конкурсів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8235"/>
            <a:ext cx="7992888" cy="573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149"/>
            <a:ext cx="1080120" cy="8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457200" y="-14288"/>
            <a:ext cx="8686800" cy="1139826"/>
          </a:xfrm>
        </p:spPr>
        <p:txBody>
          <a:bodyPr>
            <a:normAutofit fontScale="90000"/>
          </a:bodyPr>
          <a:lstStyle/>
          <a:p>
            <a:r>
              <a:rPr lang="uk-UA" altLang="uk-UA" dirty="0" smtClean="0"/>
              <a:t>Як читати оголошення про конкурс</a:t>
            </a:r>
            <a:r>
              <a:rPr lang="fr-FR" altLang="uk-UA" dirty="0" smtClean="0"/>
              <a:t>? 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47775"/>
            <a:ext cx="66246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3850" y="1258888"/>
            <a:ext cx="1296988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Напрям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850" y="1700213"/>
            <a:ext cx="1296988" cy="6477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Термін подання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850" y="2492375"/>
            <a:ext cx="1296988" cy="36988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Тема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4325" y="3068638"/>
            <a:ext cx="1520825" cy="646112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Особливості виклику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325" y="3860800"/>
            <a:ext cx="1520825" cy="36988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Сфера дії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4325" y="4899025"/>
            <a:ext cx="1665288" cy="92392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Очікуваний ефект від проекту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4325" y="5949950"/>
            <a:ext cx="1476375" cy="6461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Тип інструменту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4283" name="Flèche droite 7"/>
          <p:cNvSpPr>
            <a:spLocks noChangeArrowheads="1"/>
          </p:cNvSpPr>
          <p:nvPr/>
        </p:nvSpPr>
        <p:spPr bwMode="auto">
          <a:xfrm flipV="1">
            <a:off x="1754188" y="1341438"/>
            <a:ext cx="801687" cy="215900"/>
          </a:xfrm>
          <a:prstGeom prst="rightArrow">
            <a:avLst>
              <a:gd name="adj1" fmla="val 50000"/>
              <a:gd name="adj2" fmla="val 50077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4" name="Flèche droite 15"/>
          <p:cNvSpPr>
            <a:spLocks noChangeArrowheads="1"/>
          </p:cNvSpPr>
          <p:nvPr/>
        </p:nvSpPr>
        <p:spPr bwMode="auto">
          <a:xfrm flipV="1">
            <a:off x="1746250" y="1844675"/>
            <a:ext cx="801688" cy="215900"/>
          </a:xfrm>
          <a:prstGeom prst="rightArrow">
            <a:avLst>
              <a:gd name="adj1" fmla="val 50000"/>
              <a:gd name="adj2" fmla="val 50077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5" name="Flèche droite 16"/>
          <p:cNvSpPr>
            <a:spLocks noChangeArrowheads="1"/>
          </p:cNvSpPr>
          <p:nvPr/>
        </p:nvSpPr>
        <p:spPr bwMode="auto">
          <a:xfrm rot="20833722" flipV="1">
            <a:off x="1592263" y="2508250"/>
            <a:ext cx="949325" cy="147638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6" name="Flèche droite 17"/>
          <p:cNvSpPr>
            <a:spLocks noChangeArrowheads="1"/>
          </p:cNvSpPr>
          <p:nvPr/>
        </p:nvSpPr>
        <p:spPr bwMode="auto">
          <a:xfrm flipV="1">
            <a:off x="1835150" y="3324225"/>
            <a:ext cx="681038" cy="215900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7" name="Flèche droite 18"/>
          <p:cNvSpPr>
            <a:spLocks noChangeArrowheads="1"/>
          </p:cNvSpPr>
          <p:nvPr/>
        </p:nvSpPr>
        <p:spPr bwMode="auto">
          <a:xfrm flipV="1">
            <a:off x="1835150" y="3933825"/>
            <a:ext cx="681038" cy="201613"/>
          </a:xfrm>
          <a:prstGeom prst="rightArrow">
            <a:avLst>
              <a:gd name="adj1" fmla="val 50000"/>
              <a:gd name="adj2" fmla="val 50356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8" name="Flèche droite 19"/>
          <p:cNvSpPr>
            <a:spLocks noChangeArrowheads="1"/>
          </p:cNvSpPr>
          <p:nvPr/>
        </p:nvSpPr>
        <p:spPr bwMode="auto">
          <a:xfrm flipV="1">
            <a:off x="1970088" y="5322888"/>
            <a:ext cx="800100" cy="215900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sp>
        <p:nvSpPr>
          <p:cNvPr id="54289" name="Flèche droite 20"/>
          <p:cNvSpPr>
            <a:spLocks noChangeArrowheads="1"/>
          </p:cNvSpPr>
          <p:nvPr/>
        </p:nvSpPr>
        <p:spPr bwMode="auto">
          <a:xfrm rot="431417" flipV="1">
            <a:off x="1790700" y="6010275"/>
            <a:ext cx="801688" cy="217488"/>
          </a:xfrm>
          <a:prstGeom prst="rightArrow">
            <a:avLst>
              <a:gd name="adj1" fmla="val 50000"/>
              <a:gd name="adj2" fmla="val 49711"/>
            </a:avLst>
          </a:prstGeom>
          <a:solidFill>
            <a:srgbClr val="FF0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1" hangingPunct="1"/>
            <a:endParaRPr lang="fr-FR" altLang="uk-UA" sz="1600">
              <a:cs typeface="Arial" charset="0"/>
            </a:endParaRPr>
          </a:p>
        </p:txBody>
      </p:sp>
      <p:cxnSp>
        <p:nvCxnSpPr>
          <p:cNvPr id="54290" name="Connecteur droit 23"/>
          <p:cNvCxnSpPr>
            <a:cxnSpLocks noChangeShapeType="1"/>
          </p:cNvCxnSpPr>
          <p:nvPr/>
        </p:nvCxnSpPr>
        <p:spPr bwMode="auto">
          <a:xfrm>
            <a:off x="7524750" y="4899025"/>
            <a:ext cx="7921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" name="ZoneTexte 25"/>
          <p:cNvSpPr txBox="1"/>
          <p:nvPr/>
        </p:nvSpPr>
        <p:spPr>
          <a:xfrm>
            <a:off x="7272338" y="5153025"/>
            <a:ext cx="1295400" cy="36988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Бюджет</a:t>
            </a:r>
            <a:endParaRPr 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uk-UA" sz="32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Рекомендації з підготовки проектних пропозицій за програмою </a:t>
            </a:r>
          </a:p>
          <a:p>
            <a:pPr algn="ctr"/>
            <a:r>
              <a:rPr lang="uk-UA" sz="32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“Горизонт 2020″</a:t>
            </a:r>
            <a:endParaRPr lang="en-US" sz="320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3363913" y="6429375"/>
            <a:ext cx="2493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www.ncp.kpi.ua</a:t>
            </a:r>
            <a:endParaRPr lang="ru-RU" sz="220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" descr="C:\Documents and Settings\Admin\Рабочий стол\Horizon-2020 001rjh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538288"/>
            <a:ext cx="6829425" cy="49085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Правові, фінансові та управлінські аспекти участі в проектах програми “Горизонт 2020″</a:t>
            </a:r>
            <a:endParaRPr lang="en-US" sz="320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3363913" y="6429375"/>
            <a:ext cx="2493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www.ncp.kpi.ua</a:t>
            </a:r>
            <a:endParaRPr lang="ru-RU" sz="22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C:\Documents and Settings\Admin\Рабочий стол\Horizon-2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563688"/>
            <a:ext cx="7235825" cy="48180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4371975" y="919163"/>
            <a:ext cx="477202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>
                <a:solidFill>
                  <a:srgbClr val="0070C0"/>
                </a:solidFill>
              </a:rPr>
              <a:t>Конкурси:</a:t>
            </a:r>
          </a:p>
          <a:p>
            <a:r>
              <a:rPr lang="uk-UA" altLang="uk-UA" sz="1500" b="0">
                <a:solidFill>
                  <a:srgbClr val="FF0000"/>
                </a:solidFill>
              </a:rPr>
              <a:t>ICT-08-2015: </a:t>
            </a:r>
            <a:r>
              <a:rPr lang="uk-UA" altLang="uk-UA" sz="1500" b="0">
                <a:solidFill>
                  <a:srgbClr val="0000FF"/>
                </a:solidFill>
              </a:rPr>
              <a:t>Підтримка ефективності та інноваційності державного сектора через хмарні сервіси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ICT-19-2015: </a:t>
            </a:r>
            <a:r>
              <a:rPr lang="uk-UA" altLang="uk-UA" sz="1500" b="0">
                <a:solidFill>
                  <a:srgbClr val="0000FF"/>
                </a:solidFill>
              </a:rPr>
              <a:t>Технології для творчої індустрії, соціальних засобів масової інформації та їх поєднання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ICT-20-2015: </a:t>
            </a:r>
            <a:r>
              <a:rPr lang="uk-UA" altLang="uk-UA" sz="1500" b="0">
                <a:solidFill>
                  <a:srgbClr val="0000FF"/>
                </a:solidFill>
              </a:rPr>
              <a:t>Технології для кращого навчання та викладання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ICT-24-2015: </a:t>
            </a:r>
            <a:r>
              <a:rPr lang="uk-UA" altLang="uk-UA" sz="1500" b="0">
                <a:solidFill>
                  <a:srgbClr val="0000FF"/>
                </a:solidFill>
              </a:rPr>
              <a:t>Робототехніка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ICT-25-2015: </a:t>
            </a:r>
            <a:r>
              <a:rPr lang="uk-UA" altLang="uk-UA" sz="1500" b="0">
                <a:solidFill>
                  <a:srgbClr val="0000FF"/>
                </a:solidFill>
              </a:rPr>
              <a:t>Узагальнені мікро- та нано-технології</a:t>
            </a:r>
            <a:br>
              <a:rPr lang="uk-UA" altLang="uk-UA" sz="1500" b="0">
                <a:solidFill>
                  <a:srgbClr val="0000FF"/>
                </a:solidFill>
              </a:rPr>
            </a:br>
            <a:r>
              <a:rPr lang="uk-UA" altLang="uk-UA" sz="1500" b="0">
                <a:solidFill>
                  <a:srgbClr val="0000FF"/>
                </a:solidFill>
              </a:rPr>
              <a:t>ICT-27-2015: Ключові високоефективні технології в галузі фотоніки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ICT-28-2015: </a:t>
            </a:r>
            <a:r>
              <a:rPr lang="uk-UA" altLang="uk-UA" sz="1500" b="0">
                <a:solidFill>
                  <a:srgbClr val="0000FF"/>
                </a:solidFill>
              </a:rPr>
              <a:t>Комплексні ключові високоефективні технології в галузі ІКТ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ICT-30-2015: </a:t>
            </a:r>
            <a:r>
              <a:rPr lang="uk-UA" altLang="uk-UA" sz="1500" b="0">
                <a:solidFill>
                  <a:srgbClr val="0000FF"/>
                </a:solidFill>
              </a:rPr>
              <a:t>Інтернет речей та платформи для підключення інтелектуальних об’єктів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ICT-36-2015: </a:t>
            </a:r>
            <a:r>
              <a:rPr lang="uk-UA" altLang="uk-UA" sz="1500" b="0">
                <a:solidFill>
                  <a:srgbClr val="0000FF"/>
                </a:solidFill>
              </a:rPr>
              <a:t>Докомерційний відкритий процесс постачання у всіх галузях, які становлять суспільний інтерес та вимагають нових рішень у сфері ІКТ</a:t>
            </a:r>
            <a:r>
              <a:rPr lang="uk-UA" altLang="uk-UA" sz="1500" b="0"/>
              <a:t/>
            </a:r>
            <a:br>
              <a:rPr lang="uk-UA" altLang="uk-UA" sz="1500" b="0"/>
            </a:br>
            <a:r>
              <a:rPr lang="uk-UA" altLang="uk-UA" sz="1500" b="0">
                <a:solidFill>
                  <a:srgbClr val="FF0000"/>
                </a:solidFill>
              </a:rPr>
              <a:t>ICT-39-2015: </a:t>
            </a:r>
            <a:r>
              <a:rPr lang="uk-UA" altLang="uk-UA" sz="1500" b="0">
                <a:solidFill>
                  <a:srgbClr val="0000FF"/>
                </a:solidFill>
              </a:rPr>
              <a:t>Започаткування міжнародного партнерства в країнах з низьким та середнім прибутком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3363913" y="6429375"/>
            <a:ext cx="2493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uk-UA" sz="22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www.ncp.kpi.ua</a:t>
            </a:r>
            <a:endParaRPr lang="ru-RU" altLang="uk-UA" sz="22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4" name="Picture 7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284288"/>
            <a:ext cx="3686175" cy="512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Підготовлено дайджест з інформиацією про ІТ конкурси українською мовою</a:t>
            </a:r>
            <a:endParaRPr lang="en-US" altLang="uk-UA" sz="320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124744"/>
            <a:ext cx="64807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7848872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 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Перший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напрямок. Excellent Science.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Передова наука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Цей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напрямок полягає у підтримці найкращих ідей, розвитку талантів, надання окремим науковцям доступу до сучасної дослідницької </a:t>
            </a: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інфраструктури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Цей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напрямок передбачає: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підтримання найбільш талановитих науковців та їхніх груп за участю Європейської Ради з наукових досліджень та Фонду майбутніх та новітніх технологій;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забезпечення дослідників можливостями для навчання та кар’єрного зростання за допомогою акцій фонду Марії Склодовської </a:t>
            </a: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Кюрі;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забезпечення підтримки Європейської дослідницької інфраструктури світового класу (у тому числі електронної), до якої матимуть доступ усі науковці в Європі і за її межами.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0477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77686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ДІЇ МАРІ СКЛОДОВСЬКОЇ-КЮРІ (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Marie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Sklodowska</a:t>
            </a:r>
            <a:r>
              <a:rPr lang="uk-UA" sz="1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Curie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Actions</a:t>
            </a:r>
            <a:r>
              <a:rPr lang="uk-UA" sz="1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) у ПРОГРАМІ ГОРИЗОНТ 2020 –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один із тематичних напрямів пріоритету «Передова наука»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Excellent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Science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Програми «Горизонт 2020», спрямований на підтримку навчання, мобільності та розвитку кар’єри науковців, як з країн Європейського Союзу, так і інших країн світу. Бюджет тематичного напряму — 6,2 млрд. євро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Типи дій (види фінансової підтримки):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Індивідуальні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стипендії (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Individual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Fellowships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— IF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Мережі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інноваційної підготовки (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Innovative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Training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Networks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— ITN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Обмін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науковим та інноваційним персоналом (Research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Innovation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Staff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Exchange — RISE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err="1" smtClean="0">
                <a:latin typeface="Times New Roman"/>
                <a:ea typeface="Calibri"/>
                <a:cs typeface="Times New Roman"/>
              </a:rPr>
              <a:t>Співфінансування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регіональних, національних та міжнародних програм (Co-Funding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of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Regional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National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and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International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Programmes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— COFUND).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Також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фінансова підтримка надається для проведення Європейської ночі науковців (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European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Researchers’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Night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—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NIGHT</a:t>
            </a:r>
            <a:r>
              <a:rPr lang="uk-UA" dirty="0">
                <a:latin typeface="Times New Roman"/>
                <a:ea typeface="Calibri"/>
                <a:cs typeface="Times New Roman"/>
              </a:rPr>
              <a:t>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u="sng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uk-UA" sz="1600" u="sn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  <a:hlinkClick r:id="rId2"/>
              </a:rPr>
              <a:t>://www.fp7-ncp.kiev.ua/assets/Horizont_2020/Marie-Skodowska-Curie-actions.pdf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8136904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      Другий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напрямок. Industrial Leadership. </a:t>
            </a: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Лідерство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 промисловості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Ця частина програми спрямована на те, щоб зробити Європу та інші країни світу більш привабливим місцем для інвестицій у наукові дослідження та інновації (включаючи екологічні інновації) шляхом заохочення діяльності на замовлення бізнесу.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Цей напрямок забезпечить основні інвестиції в ключові промислові технології, надасть компаніям максимальні можливості подальшого розвитку, забезпечуючи їх достатнім рівнем фінансування, та допоможе інноваційним малим та середнім підприємствам вирости до ведучих світових компаній.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Ця частина програми ставить за мету таке: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забезпечувати лідерство у передових та промислових технологіях за рахунок підтримки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інформаційно-комунікаційних технологій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нанотехнологій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розробки нових матеріалів, біотехнологій, передових технологічних процесів та космічних технологій;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спрощувати доступ до ризикового фінансування;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надавати широку підтримку використанню інновацій в малих і середніх підприємствах.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428"/>
            <a:ext cx="1296144" cy="76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3"/>
            <a:ext cx="8424936" cy="636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      </a:t>
            </a: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Третій </a:t>
            </a:r>
            <a:r>
              <a:rPr lang="uk-UA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напрямок. Societal Challenges. Суспільні виклики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	   Цей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напрямок відповідає пріоритетам політики в рамках стратегії «Європа 2020» та викликам, які виникають перед громадянами Європи та інших країн світу. Цей напрям дозволить встановити зв’язки з діяльністю за програмою «Європейське інноваційне партнерство». Фінансування буде зосереджене на таких напрямках: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охорона здоров’я, демографічні зміни та добробут;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продовольча безпека, стале сільське, лісове та водне господарство, дослідження води ( включаючи питну воду), біоекономіка;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безпечна, чиста та ефективна енергетика;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раціональний, «зелений» та інтегрований транспорт;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навколишнє середовище, клімат, ефективне використання ресурсів та сировини</a:t>
            </a:r>
            <a:r>
              <a:rPr lang="uk-UA" dirty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країни у світі, що змінюється – толерантне, прогресивне та розсудливе суспільство.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Ініціатива Інноваційного Союзу містить зобов’язання забезпечити активну участь малих та середніх підприємств в програмі «Горизонт 2020». Малі та середні підприємства мають значний інноваційний потенціал, і достатню динамічність для здійснення суттєвих технологічних проривів та виведення на ринок інноваційних послуг. </a:t>
            </a:r>
            <a:endParaRPr lang="ru-RU" sz="1400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2"/>
            <a:ext cx="1080120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Наказом МОН України № 285 від 13.03.2015 р. затверджено 19 НКП.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при НТУУ “КПІ” діють </a:t>
            </a:r>
            <a:r>
              <a:rPr lang="uk-UA" altLang="uk-UA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Національні контактні пункти</a:t>
            </a:r>
          </a:p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програми ЄС “ГОРИЗОНТ 2020” </a:t>
            </a:r>
          </a:p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за напрямами:</a:t>
            </a:r>
          </a:p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uk-UA" altLang="uk-UA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“Інформаційні</a:t>
            </a:r>
            <a:r>
              <a:rPr lang="uk-UA" altLang="uk-UA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та комунікаційні </a:t>
            </a:r>
            <a:r>
              <a:rPr lang="uk-UA" altLang="uk-UA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технології</a:t>
            </a:r>
            <a:r>
              <a:rPr lang="uk-UA" altLang="uk-UA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та</a:t>
            </a:r>
          </a:p>
          <a:p>
            <a:pPr algn="ctr">
              <a:lnSpc>
                <a:spcPct val="90000"/>
              </a:lnSpc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uk-UA" altLang="uk-UA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uk-UA" altLang="uk-UA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Клімат</a:t>
            </a:r>
            <a:r>
              <a:rPr lang="uk-UA" altLang="uk-UA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та ефективність використання ресурсів, включаючи сировинні </a:t>
            </a:r>
            <a:r>
              <a:rPr lang="uk-UA" altLang="uk-UA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матеріали</a:t>
            </a:r>
            <a:r>
              <a:rPr lang="uk-UA" altLang="uk-UA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15895"/>
            <a:ext cx="763284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Схеми </a:t>
            </a:r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фінансування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	      У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програмі «Горизонт 2020» будуть реалізовані два види проектів: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- дослідницькі проекти;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- проекти, близькі до інноваційного ринку.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Дії з підтримки та координації також отримуватимуть фінансування у рамках програми. У програмі «Горизонт 2020» матимуть місце наступні види діяльності: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- дослідження;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- інноваційна діяльність.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За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винятком деяких дій у рамках програми Марії Склодовської Кюрі, така діяльність включає в себе консорціум, що складається з кількох організацій з країн ЄС, асоційованих країн і(або) третіх країн. Консорціум обирає одного з членів координатором та підписує грантову угоду.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0" y="404664"/>
            <a:ext cx="1266904" cy="9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02" y="620688"/>
            <a:ext cx="8352928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Calibri"/>
                <a:cs typeface="Times New Roman"/>
              </a:rPr>
              <a:t>Гранти можуть фінансуватися на 100%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від загальних прийнятних витрат окрім інноваційних грантів, де прибуткові організації отримують максимум 70%).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Calibri"/>
                <a:cs typeface="Times New Roman"/>
              </a:rPr>
              <a:t>Непрямі витрати фінансуються ставкою 25%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від прямих прийнятних витрат.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Більшість грантів будуть фінансуватися за схемою повернення прямих витрат, однак деякі гранти (наприклад, у рамках Дій Марі Складовської Кюрі) будуть фінансуватися методом одноразової виплати (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Lamp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Sum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).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3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</TotalTime>
  <Words>622</Words>
  <Application>Microsoft Office PowerPoint</Application>
  <PresentationFormat>Экран (4:3)</PresentationFormat>
  <Paragraphs>160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Методичний семінар «Горизонт 2020», 02.06.2015 р.  Заст. декана з міжнародної діяльності ТЕФ НТУУ «КПІ» к.е.н., доц. Караєва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Наказом МОН України № 285 від 13.03.2015 р. затверджено 19 НКП.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читати оголошення про конкурс?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 активізацію участі науковців університету в Рамковій програмі Європейського Союзу  «Горизонт 2020»  </dc:title>
  <dc:creator>User</dc:creator>
  <cp:lastModifiedBy>Admin</cp:lastModifiedBy>
  <cp:revision>92</cp:revision>
  <dcterms:created xsi:type="dcterms:W3CDTF">2015-04-04T10:51:29Z</dcterms:created>
  <dcterms:modified xsi:type="dcterms:W3CDTF">2015-06-01T08:36:29Z</dcterms:modified>
</cp:coreProperties>
</file>