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97" r:id="rId2"/>
    <p:sldId id="3099" r:id="rId3"/>
    <p:sldId id="3098" r:id="rId4"/>
    <p:sldId id="3100" r:id="rId5"/>
  </p:sldIdLst>
  <p:sldSz cx="9144000" cy="6858000" type="screen4x3"/>
  <p:notesSz cx="9874250" cy="679767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808000"/>
    <a:srgbClr val="FFCC99"/>
    <a:srgbClr val="FF9933"/>
    <a:srgbClr val="FFFFCC"/>
    <a:srgbClr val="FF6600"/>
    <a:srgbClr val="9900FF"/>
    <a:srgbClr val="0099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95" autoAdjust="0"/>
    <p:restoredTop sz="91168" autoAdjust="0"/>
  </p:normalViewPr>
  <p:slideViewPr>
    <p:cSldViewPr snapToGrid="0">
      <p:cViewPr varScale="1">
        <p:scale>
          <a:sx n="100" d="100"/>
          <a:sy n="100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741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779" y="0"/>
            <a:ext cx="4278894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89C0C4EF-99E6-4287-868C-F13EB539DDE3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11"/>
            <a:ext cx="4275741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r>
              <a:rPr lang="ru-RU"/>
              <a:t>COMP3\D:\DOCUMENTS\СП Ковтун\Звіт ДМС-2011\Zvit 2011 ot 27-01-2012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779" y="6457711"/>
            <a:ext cx="4278894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3E2A360-09D9-4CF4-A0EF-B4C2388DC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741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779" y="0"/>
            <a:ext cx="4278894" cy="3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C0AA3F05-BB81-4A02-B2EE-CCA9FD7B8C80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52" y="3228856"/>
            <a:ext cx="7900346" cy="305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711"/>
            <a:ext cx="4275741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 smtClean="0"/>
            </a:lvl1pPr>
          </a:lstStyle>
          <a:p>
            <a:pPr>
              <a:defRPr/>
            </a:pPr>
            <a:r>
              <a:rPr lang="ru-RU"/>
              <a:t>COMP3\D:\DOCUMENTS\СП Ковтун\Звіт ДМС-2011\Zvit 2011 ot 27-01-2012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779" y="6457711"/>
            <a:ext cx="4278894" cy="3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56" tIns="46076" rIns="92156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4CDC830-5AC3-487F-A10C-5A42631155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57DC8-350B-412F-8083-5EA8E5CF9B12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E960B-9047-4360-AB16-61721074127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BD13E-4CC2-4870-A16F-64AA6B0DE3FC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8EA2-B506-4BBA-ABB1-D88D5C5E0F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6461-453B-4B07-8CC6-B05294FD6660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7B0E3-21D2-487D-B81F-FF329F533B6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9BE9-D103-4382-866E-C8F47C4063D2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B036B-CBD2-4442-9558-27FCC616B90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93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66C3-731F-4C5C-839B-37240400D11E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EEF09-C945-4827-B235-2E6CC0955F3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6A9A8-38A7-4831-A756-B890ECF322F4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D757-58DB-4D83-A4D0-663A8F2B429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95B2-87E4-4579-A438-911DEB7CFC65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75BB3-F959-4C00-91A6-38863006A65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C3DD-72AB-43AE-8661-77DAFDE93CC2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09D3-B880-4C3B-B39B-A91D3B2BE97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C7C6-A844-478B-9C6B-379286C425E0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61FA-829D-433B-BBC0-387451B23BA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54BE-F915-4FEA-B57A-A0BFEE81B415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463B3-C7D7-431F-953A-2D69B75367A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B1EC7-8140-4D3B-A19A-16D2B4B82DA5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E7DCE-A28D-4DD5-8F8A-2E0B87F5D2E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280AD-965C-498F-9523-503E383ACEC2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D0DB-0295-4C9E-A130-891FE282DE0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1C789-DD54-4A60-A5FA-04F29D0517E1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F88F5-B172-492A-A83C-CC4FA8881F8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3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3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3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10EC4-6EE9-4830-8FB9-363A1D70187C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25A36-8A18-4EDD-9B48-4CC447E705E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938FC98E-6ECD-43B8-B28F-691698474006}" type="datetimeFigureOut">
              <a:rPr lang="ru-RU"/>
              <a:pPr>
                <a:defRPr/>
              </a:pPr>
              <a:t>18.06.2015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CFCCEE0D-6084-45D5-A6AA-3E10C58C38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worldbank.org/about/country-and-lending-groups" TargetMode="External"/><Relationship Id="rId2" Type="http://schemas.openxmlformats.org/officeDocument/2006/relationships/hyperlink" Target="http://ec.europa.eu/research/participants/portal/desktop/en/funding/reference_docs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pd.kpi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713264"/>
            <a:ext cx="9144000" cy="1893414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uk-UA" sz="5400" dirty="0" smtClean="0">
                <a:solidFill>
                  <a:srgbClr val="0066FF"/>
                </a:solidFill>
                <a:latin typeface="+mj-lt"/>
              </a:rPr>
              <a:t>Г</a:t>
            </a:r>
            <a:r>
              <a:rPr lang="ru-RU" sz="5400" dirty="0" err="1" smtClean="0">
                <a:solidFill>
                  <a:srgbClr val="0066FF"/>
                </a:solidFill>
                <a:latin typeface="+mj-lt"/>
              </a:rPr>
              <a:t>рантові</a:t>
            </a:r>
            <a:r>
              <a:rPr lang="ru-RU" sz="5400" dirty="0" smtClean="0">
                <a:solidFill>
                  <a:srgbClr val="0066FF"/>
                </a:solidFill>
                <a:latin typeface="+mj-lt"/>
              </a:rPr>
              <a:t> угоди </a:t>
            </a:r>
            <a:r>
              <a:rPr lang="ru-RU" sz="5400" dirty="0" err="1" smtClean="0">
                <a:solidFill>
                  <a:srgbClr val="0066FF"/>
                </a:solidFill>
                <a:latin typeface="+mj-lt"/>
              </a:rPr>
              <a:t>з</a:t>
            </a:r>
            <a:r>
              <a:rPr lang="ru-RU" sz="5400" dirty="0" smtClean="0">
                <a:solidFill>
                  <a:srgbClr val="0066FF"/>
                </a:solidFill>
                <a:latin typeface="+mj-lt"/>
              </a:rPr>
              <a:t> одноразовою </a:t>
            </a:r>
            <a:r>
              <a:rPr lang="ru-RU" sz="5400" dirty="0" err="1" smtClean="0">
                <a:solidFill>
                  <a:srgbClr val="0066FF"/>
                </a:solidFill>
                <a:latin typeface="+mj-lt"/>
              </a:rPr>
              <a:t>виплатою</a:t>
            </a:r>
            <a:r>
              <a:rPr lang="ru-RU" sz="5400" dirty="0" smtClean="0">
                <a:solidFill>
                  <a:srgbClr val="0066FF"/>
                </a:solidFill>
                <a:latin typeface="+mj-lt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ru-RU" sz="5400" dirty="0" err="1" smtClean="0">
                <a:solidFill>
                  <a:srgbClr val="FF0000"/>
                </a:solidFill>
                <a:latin typeface="+mj-lt"/>
              </a:rPr>
              <a:t>lump</a:t>
            </a:r>
            <a:r>
              <a:rPr lang="ru-RU" sz="5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5400" dirty="0" err="1" smtClean="0">
                <a:solidFill>
                  <a:srgbClr val="FF0000"/>
                </a:solidFill>
                <a:latin typeface="+mj-lt"/>
              </a:rPr>
              <a:t>sum</a:t>
            </a:r>
            <a:r>
              <a:rPr lang="ru-RU" sz="5400" dirty="0" smtClean="0">
                <a:solidFill>
                  <a:srgbClr val="FF0000"/>
                </a:solidFill>
                <a:latin typeface="+mj-lt"/>
              </a:rPr>
              <a:t>) </a:t>
            </a:r>
            <a:r>
              <a:rPr lang="en-US" sz="5400" dirty="0" smtClean="0">
                <a:solidFill>
                  <a:srgbClr val="0066FF"/>
                </a:solidFill>
                <a:latin typeface="+mj-lt"/>
              </a:rPr>
              <a:t>Horizon 2020</a:t>
            </a:r>
            <a:endParaRPr lang="ru-RU" sz="5400" dirty="0">
              <a:solidFill>
                <a:srgbClr val="0066FF"/>
              </a:solidFill>
              <a:latin typeface="+mj-lt"/>
            </a:endParaRPr>
          </a:p>
        </p:txBody>
      </p:sp>
      <p:pic>
        <p:nvPicPr>
          <p:cNvPr id="6" name="Рисунок 6"/>
          <p:cNvPicPr>
            <a:picLocks noChangeAspect="1"/>
          </p:cNvPicPr>
          <p:nvPr/>
        </p:nvPicPr>
        <p:blipFill>
          <a:blip r:embed="rId2" cstate="print"/>
          <a:srcRect l="21996" t="21870" r="21754" b="22926"/>
          <a:stretch>
            <a:fillRect/>
          </a:stretch>
        </p:blipFill>
        <p:spPr bwMode="auto">
          <a:xfrm>
            <a:off x="5764831" y="24878"/>
            <a:ext cx="3359073" cy="14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06675" y="5010150"/>
            <a:ext cx="65373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r" eaLnBrk="0" hangingPunct="0">
              <a:spcBef>
                <a:spcPct val="20000"/>
              </a:spcBef>
              <a:buClr>
                <a:srgbClr val="FFCC00"/>
              </a:buClr>
            </a:pPr>
            <a:r>
              <a:rPr lang="uk-UA" sz="2800" dirty="0" smtClean="0">
                <a:solidFill>
                  <a:schemeClr val="folHlink"/>
                </a:solidFill>
              </a:rPr>
              <a:t> </a:t>
            </a:r>
            <a:endParaRPr lang="uk-UA" sz="2800" dirty="0">
              <a:solidFill>
                <a:schemeClr val="folHlink"/>
              </a:solidFill>
            </a:endParaRPr>
          </a:p>
          <a:p>
            <a:pPr marL="533400" indent="-533400" algn="r" eaLnBrk="0" hangingPunct="0">
              <a:spcBef>
                <a:spcPct val="20000"/>
              </a:spcBef>
              <a:buClr>
                <a:srgbClr val="FFCC00"/>
              </a:buClr>
            </a:pPr>
            <a:r>
              <a:rPr lang="uk-UA" sz="2800" dirty="0">
                <a:solidFill>
                  <a:schemeClr val="folHlink"/>
                </a:solidFill>
              </a:rPr>
              <a:t>відділ міжнародних проектів</a:t>
            </a:r>
          </a:p>
          <a:p>
            <a:pPr marL="533400" indent="-533400" algn="r" eaLnBrk="0" hangingPunct="0">
              <a:spcBef>
                <a:spcPct val="20000"/>
              </a:spcBef>
              <a:buClr>
                <a:srgbClr val="FFCC00"/>
              </a:buClr>
            </a:pPr>
            <a:r>
              <a:rPr lang="uk-UA" sz="2800" dirty="0" smtClean="0">
                <a:solidFill>
                  <a:schemeClr val="folHlink"/>
                </a:solidFill>
              </a:rPr>
              <a:t>18 червня </a:t>
            </a:r>
            <a:r>
              <a:rPr lang="uk-UA" sz="2800" dirty="0">
                <a:solidFill>
                  <a:schemeClr val="folHlink"/>
                </a:solidFill>
              </a:rPr>
              <a:t>2015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9290"/>
            <a:ext cx="9144000" cy="910516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uk-UA" sz="3700" dirty="0" smtClean="0">
                <a:solidFill>
                  <a:srgbClr val="0066FF"/>
                </a:solidFill>
                <a:latin typeface="+mj-lt"/>
              </a:rPr>
              <a:t>Г</a:t>
            </a:r>
            <a:r>
              <a:rPr lang="ru-RU" sz="3700" dirty="0" err="1" smtClean="0">
                <a:solidFill>
                  <a:srgbClr val="0066FF"/>
                </a:solidFill>
                <a:latin typeface="+mj-lt"/>
              </a:rPr>
              <a:t>рантові</a:t>
            </a:r>
            <a:r>
              <a:rPr lang="ru-RU" sz="3700" dirty="0" smtClean="0">
                <a:solidFill>
                  <a:srgbClr val="0066FF"/>
                </a:solidFill>
                <a:latin typeface="+mj-lt"/>
              </a:rPr>
              <a:t> угоди </a:t>
            </a:r>
            <a:r>
              <a:rPr lang="ru-RU" sz="3700" dirty="0" err="1" smtClean="0">
                <a:solidFill>
                  <a:srgbClr val="0066FF"/>
                </a:solidFill>
                <a:latin typeface="+mj-lt"/>
              </a:rPr>
              <a:t>з</a:t>
            </a:r>
            <a:r>
              <a:rPr lang="ru-RU" sz="3700" dirty="0" smtClean="0">
                <a:solidFill>
                  <a:srgbClr val="0066FF"/>
                </a:solidFill>
                <a:latin typeface="+mj-lt"/>
              </a:rPr>
              <a:t> одноразовою </a:t>
            </a:r>
            <a:r>
              <a:rPr lang="ru-RU" sz="3700" dirty="0" err="1" smtClean="0">
                <a:solidFill>
                  <a:srgbClr val="0066FF"/>
                </a:solidFill>
                <a:latin typeface="+mj-lt"/>
              </a:rPr>
              <a:t>виплатою</a:t>
            </a:r>
            <a:r>
              <a:rPr lang="ru-RU" sz="3700" dirty="0" smtClean="0">
                <a:solidFill>
                  <a:srgbClr val="0066FF"/>
                </a:solidFill>
                <a:latin typeface="+mj-lt"/>
              </a:rPr>
              <a:t> </a:t>
            </a:r>
            <a:r>
              <a:rPr lang="ru-RU" sz="370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ru-RU" sz="3700" dirty="0" err="1" smtClean="0">
                <a:solidFill>
                  <a:srgbClr val="FF0000"/>
                </a:solidFill>
                <a:latin typeface="+mj-lt"/>
              </a:rPr>
              <a:t>lump</a:t>
            </a:r>
            <a:r>
              <a:rPr lang="ru-RU" sz="37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3700" dirty="0" err="1" smtClean="0">
                <a:solidFill>
                  <a:srgbClr val="FF0000"/>
                </a:solidFill>
                <a:latin typeface="+mj-lt"/>
              </a:rPr>
              <a:t>sum</a:t>
            </a:r>
            <a:r>
              <a:rPr lang="ru-RU" sz="3700" dirty="0" smtClean="0">
                <a:solidFill>
                  <a:srgbClr val="FF0000"/>
                </a:solidFill>
                <a:latin typeface="+mj-lt"/>
              </a:rPr>
              <a:t>) </a:t>
            </a:r>
            <a:r>
              <a:rPr lang="en-US" sz="3700" dirty="0" smtClean="0">
                <a:solidFill>
                  <a:srgbClr val="0066FF"/>
                </a:solidFill>
                <a:latin typeface="+mj-lt"/>
              </a:rPr>
              <a:t>Horizon 2020</a:t>
            </a:r>
            <a:endParaRPr lang="ru-RU" sz="3700" dirty="0">
              <a:solidFill>
                <a:srgbClr val="0066FF"/>
              </a:solidFill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6732" y="999918"/>
            <a:ext cx="9027268" cy="5858082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uk-UA" sz="3300" b="0" dirty="0" smtClean="0">
                <a:latin typeface="+mn-lt"/>
              </a:rPr>
              <a:t>Ці грантові угоди (</a:t>
            </a:r>
            <a:r>
              <a:rPr lang="uk-UA" sz="3300" b="0" dirty="0" err="1" smtClean="0">
                <a:latin typeface="+mn-lt"/>
              </a:rPr>
              <a:t>мульти-партнерські</a:t>
            </a:r>
            <a:r>
              <a:rPr lang="uk-UA" sz="3300" b="0" dirty="0" smtClean="0">
                <a:latin typeface="+mn-lt"/>
              </a:rPr>
              <a:t> та моно-партнерські) будуть використовуватися, головним чином, у діях з координації та підтримки (</a:t>
            </a:r>
            <a:r>
              <a:rPr lang="en-US" sz="3300" b="0" dirty="0" smtClean="0">
                <a:latin typeface="+mn-lt"/>
              </a:rPr>
              <a:t>coordination and support actions (CSA). </a:t>
            </a:r>
            <a:endParaRPr lang="uk-UA" sz="800" b="0" dirty="0" smtClean="0">
              <a:latin typeface="+mn-lt"/>
            </a:endParaRPr>
          </a:p>
          <a:p>
            <a:pPr>
              <a:lnSpc>
                <a:spcPct val="75000"/>
              </a:lnSpc>
              <a:defRPr/>
            </a:pPr>
            <a:endParaRPr lang="uk-UA" sz="1400" b="0" dirty="0" smtClean="0">
              <a:latin typeface="+mn-lt"/>
            </a:endParaRPr>
          </a:p>
          <a:p>
            <a:pPr>
              <a:lnSpc>
                <a:spcPct val="75000"/>
              </a:lnSpc>
              <a:defRPr/>
            </a:pPr>
            <a:r>
              <a:rPr lang="en-US" sz="3300" b="0" dirty="0" smtClean="0">
                <a:latin typeface="+mn-lt"/>
              </a:rPr>
              <a:t>«CSA </a:t>
            </a:r>
            <a:r>
              <a:rPr lang="uk-UA" sz="3300" b="0" dirty="0" smtClean="0">
                <a:latin typeface="+mn-lt"/>
              </a:rPr>
              <a:t>гранти мають на меті поєднання наступних заходів: стандартизація, розповсюдження, підвищення обізнаності та комунікація, служба підтримки та координації, політичні діалоги та спільні навчання, включаючи вироблення навичок для побудови нових інфраструктур, а також заходи стратегічного планування, співпраця та координація між програмами у різних країнах».</a:t>
            </a:r>
            <a:endParaRPr lang="ru-RU" sz="3300" b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9290"/>
            <a:ext cx="9144000" cy="1408152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uk-UA" sz="4000" dirty="0" smtClean="0">
                <a:solidFill>
                  <a:srgbClr val="0066FF"/>
                </a:solidFill>
                <a:latin typeface="+mj-lt"/>
              </a:rPr>
              <a:t>Категорії країн та фінансування з розрахунку 1 дослідник/ 1 рік роботи у проекті:</a:t>
            </a:r>
            <a:endParaRPr lang="uk-UA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6732" y="1391054"/>
            <a:ext cx="9027268" cy="5538706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>
              <a:lnSpc>
                <a:spcPct val="75000"/>
              </a:lnSpc>
              <a:buFont typeface="Arial" charset="0"/>
              <a:buChar char="•"/>
              <a:defRPr/>
            </a:pPr>
            <a:r>
              <a:rPr lang="uk-UA" sz="3000" b="0" dirty="0" smtClean="0">
                <a:latin typeface="+mn-lt"/>
                <a:cs typeface="Tahoma" pitchFamily="34" charset="0"/>
              </a:rPr>
              <a:t> Країни з низьким доходом (Low-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income</a:t>
            </a:r>
            <a:r>
              <a:rPr lang="uk-UA" sz="3000" b="0" dirty="0" smtClean="0">
                <a:latin typeface="+mn-lt"/>
                <a:cs typeface="Tahoma" pitchFamily="34" charset="0"/>
              </a:rPr>
              <a:t>) –  8000 євро; </a:t>
            </a:r>
          </a:p>
          <a:p>
            <a:pPr>
              <a:lnSpc>
                <a:spcPct val="75000"/>
              </a:lnSpc>
              <a:buFont typeface="Arial" charset="0"/>
              <a:buChar char="•"/>
              <a:defRPr/>
            </a:pPr>
            <a:r>
              <a:rPr lang="uk-UA" sz="3000" b="0" dirty="0" smtClean="0">
                <a:latin typeface="+mn-lt"/>
                <a:cs typeface="Tahoma" pitchFamily="34" charset="0"/>
              </a:rPr>
              <a:t> Країни з низьким середнім доходом (Lower-Middle 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income</a:t>
            </a:r>
            <a:r>
              <a:rPr lang="uk-UA" sz="3000" b="0" dirty="0" smtClean="0">
                <a:latin typeface="+mn-lt"/>
                <a:cs typeface="Tahoma" pitchFamily="34" charset="0"/>
              </a:rPr>
              <a:t>) –  9800 євро (Україна); </a:t>
            </a:r>
          </a:p>
          <a:p>
            <a:pPr>
              <a:lnSpc>
                <a:spcPct val="75000"/>
              </a:lnSpc>
              <a:buFont typeface="Arial" charset="0"/>
              <a:buChar char="•"/>
              <a:defRPr/>
            </a:pPr>
            <a:r>
              <a:rPr lang="uk-UA" sz="3000" b="0" dirty="0" smtClean="0">
                <a:latin typeface="+mn-lt"/>
                <a:cs typeface="Tahoma" pitchFamily="34" charset="0"/>
              </a:rPr>
              <a:t> Країни з вищим середнім доходом (Upper-Middle 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income</a:t>
            </a:r>
            <a:r>
              <a:rPr lang="uk-UA" sz="3000" b="0" dirty="0" smtClean="0">
                <a:latin typeface="+mn-lt"/>
                <a:cs typeface="Tahoma" pitchFamily="34" charset="0"/>
              </a:rPr>
              <a:t>) – 20 700 євро. </a:t>
            </a:r>
          </a:p>
          <a:p>
            <a:pPr>
              <a:lnSpc>
                <a:spcPct val="75000"/>
              </a:lnSpc>
              <a:defRPr/>
            </a:pPr>
            <a:endParaRPr lang="uk-UA" sz="1400" b="0" dirty="0" smtClean="0">
              <a:latin typeface="+mn-lt"/>
              <a:cs typeface="Tahoma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uk-UA" sz="3000" b="0" dirty="0" smtClean="0">
                <a:latin typeface="+mn-lt"/>
                <a:cs typeface="Tahoma" pitchFamily="34" charset="0"/>
              </a:rPr>
              <a:t>Модель грантових угод з одноразовою виплатою опубліковано на Порталі для учасників у розділі "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Reference</a:t>
            </a:r>
            <a:r>
              <a:rPr lang="uk-UA" sz="3000" b="0" dirty="0" smtClean="0">
                <a:latin typeface="+mn-lt"/>
                <a:cs typeface="Tahoma" pitchFamily="34" charset="0"/>
              </a:rPr>
              <a:t> 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Documents</a:t>
            </a:r>
            <a:r>
              <a:rPr lang="uk-UA" sz="3000" b="0" dirty="0" smtClean="0">
                <a:latin typeface="+mn-lt"/>
                <a:cs typeface="Tahoma" pitchFamily="34" charset="0"/>
              </a:rPr>
              <a:t>": </a:t>
            </a:r>
            <a:r>
              <a:rPr lang="uk-UA" sz="3000" b="0" dirty="0" smtClean="0">
                <a:latin typeface="+mn-lt"/>
                <a:cs typeface="Tahoma" pitchFamily="34" charset="0"/>
                <a:hlinkClick r:id="rId2"/>
              </a:rPr>
              <a:t>http://ec.europa.eu/research/participants/portal/desktop/en/funding/reference_docs.html</a:t>
            </a:r>
            <a:endParaRPr lang="uk-UA" sz="3000" b="0" dirty="0" smtClean="0">
              <a:latin typeface="+mn-lt"/>
              <a:cs typeface="Tahoma" pitchFamily="34" charset="0"/>
            </a:endParaRPr>
          </a:p>
          <a:p>
            <a:pPr>
              <a:lnSpc>
                <a:spcPct val="75000"/>
              </a:lnSpc>
              <a:defRPr/>
            </a:pPr>
            <a:endParaRPr lang="uk-UA" sz="1400" b="0" dirty="0" smtClean="0">
              <a:latin typeface="+mn-lt"/>
              <a:cs typeface="Tahoma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uk-UA" sz="3000" b="0" dirty="0" smtClean="0">
                <a:latin typeface="+mn-lt"/>
                <a:cs typeface="Tahoma" pitchFamily="34" charset="0"/>
              </a:rPr>
              <a:t>Категорії країн (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Country</a:t>
            </a:r>
            <a:r>
              <a:rPr lang="uk-UA" sz="3000" b="0" dirty="0" smtClean="0">
                <a:latin typeface="+mn-lt"/>
                <a:cs typeface="Tahoma" pitchFamily="34" charset="0"/>
              </a:rPr>
              <a:t> 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Income</a:t>
            </a:r>
            <a:r>
              <a:rPr lang="uk-UA" sz="3000" b="0" dirty="0" smtClean="0">
                <a:latin typeface="+mn-lt"/>
                <a:cs typeface="Tahoma" pitchFamily="34" charset="0"/>
              </a:rPr>
              <a:t> 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Groups</a:t>
            </a:r>
            <a:r>
              <a:rPr lang="uk-UA" sz="3000" b="0" dirty="0" smtClean="0">
                <a:latin typeface="+mn-lt"/>
                <a:cs typeface="Tahoma" pitchFamily="34" charset="0"/>
              </a:rPr>
              <a:t> (World 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Bank</a:t>
            </a:r>
            <a:r>
              <a:rPr lang="uk-UA" sz="3000" b="0" dirty="0" smtClean="0">
                <a:latin typeface="+mn-lt"/>
                <a:cs typeface="Tahoma" pitchFamily="34" charset="0"/>
              </a:rPr>
              <a:t> </a:t>
            </a:r>
            <a:r>
              <a:rPr lang="uk-UA" sz="3000" b="0" dirty="0" err="1" smtClean="0">
                <a:latin typeface="+mn-lt"/>
                <a:cs typeface="Tahoma" pitchFamily="34" charset="0"/>
              </a:rPr>
              <a:t>Classification</a:t>
            </a:r>
            <a:r>
              <a:rPr lang="uk-UA" sz="3000" b="0" dirty="0" smtClean="0">
                <a:latin typeface="+mn-lt"/>
                <a:cs typeface="Tahoma" pitchFamily="34" charset="0"/>
              </a:rPr>
              <a:t>)): </a:t>
            </a:r>
            <a:r>
              <a:rPr lang="uk-UA" sz="3000" b="0" dirty="0" smtClean="0">
                <a:latin typeface="+mn-lt"/>
                <a:cs typeface="Tahoma" pitchFamily="34" charset="0"/>
                <a:hlinkClick r:id="rId3"/>
              </a:rPr>
              <a:t>http://data.worldbank.org/about/country-and-lending-groups</a:t>
            </a:r>
            <a:r>
              <a:rPr lang="uk-UA" sz="3000" b="0" dirty="0" smtClean="0">
                <a:latin typeface="+mn-lt"/>
                <a:cs typeface="Tahoma" pitchFamily="34" charset="0"/>
              </a:rPr>
              <a:t> </a:t>
            </a:r>
            <a:endParaRPr lang="uk-UA" sz="3000" b="0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0"/>
            <a:ext cx="9036050" cy="6742113"/>
          </a:xfrm>
        </p:spPr>
        <p:txBody>
          <a:bodyPr/>
          <a:lstStyle/>
          <a:p>
            <a:pPr algn="ctr">
              <a:buFontTx/>
              <a:buNone/>
            </a:pPr>
            <a:endParaRPr lang="uk-UA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kumimoji="1" lang="uk-UA" sz="6000" b="1" kern="12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Дякую за увагу!</a:t>
            </a:r>
          </a:p>
          <a:p>
            <a:pPr algn="ctr">
              <a:buFontTx/>
              <a:buNone/>
            </a:pPr>
            <a:endParaRPr lang="uk-UA" sz="4000" b="1" dirty="0" smtClean="0">
              <a:solidFill>
                <a:srgbClr val="0033CC"/>
              </a:solidFill>
            </a:endParaRPr>
          </a:p>
          <a:p>
            <a:pPr algn="ctr">
              <a:buFontTx/>
              <a:buNone/>
            </a:pPr>
            <a:endParaRPr lang="uk-UA" sz="4000" b="1" dirty="0" smtClean="0">
              <a:solidFill>
                <a:srgbClr val="0033CC"/>
              </a:solidFill>
            </a:endParaRPr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FF9933"/>
                </a:solidFill>
              </a:rPr>
              <a:t>ВІДДІЛ МІЖНАРОДНИХ ПРОЕКТІВ</a:t>
            </a:r>
          </a:p>
          <a:p>
            <a:pPr algn="ctr">
              <a:buFontTx/>
              <a:buNone/>
            </a:pPr>
            <a:r>
              <a:rPr lang="ru-RU" dirty="0" smtClean="0">
                <a:solidFill>
                  <a:schemeClr val="accent2"/>
                </a:solidFill>
                <a:hlinkClick r:id="rId2"/>
              </a:rPr>
              <a:t>http://ipd.kpi.ua/</a:t>
            </a:r>
            <a:endParaRPr lang="en-US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uk-UA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uk-UA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D9"/>
      </a:lt1>
      <a:dk2>
        <a:srgbClr val="808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D9"/>
        </a:lt1>
        <a:dk2>
          <a:srgbClr val="808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27972</TotalTime>
  <Words>145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Company>УМЗ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Шукаев Сергей Николаевич</dc:creator>
  <cp:lastModifiedBy>Oleksandr Zakhovayko</cp:lastModifiedBy>
  <cp:revision>3183</cp:revision>
  <dcterms:created xsi:type="dcterms:W3CDTF">2007-02-07T11:17:26Z</dcterms:created>
  <dcterms:modified xsi:type="dcterms:W3CDTF">2015-06-18T12:14:20Z</dcterms:modified>
</cp:coreProperties>
</file>