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940" r:id="rId2"/>
    <p:sldId id="4176" r:id="rId3"/>
    <p:sldId id="4167" r:id="rId4"/>
    <p:sldId id="3878" r:id="rId5"/>
    <p:sldId id="3879" r:id="rId6"/>
    <p:sldId id="4061" r:id="rId7"/>
    <p:sldId id="4078" r:id="rId8"/>
    <p:sldId id="4079" r:id="rId9"/>
    <p:sldId id="4067" r:id="rId10"/>
    <p:sldId id="3886" r:id="rId11"/>
    <p:sldId id="3888" r:id="rId12"/>
    <p:sldId id="3729" r:id="rId13"/>
    <p:sldId id="4045" r:id="rId14"/>
    <p:sldId id="4046" r:id="rId15"/>
    <p:sldId id="4047" r:id="rId16"/>
    <p:sldId id="4048" r:id="rId17"/>
    <p:sldId id="4050" r:id="rId18"/>
    <p:sldId id="4049" r:id="rId19"/>
    <p:sldId id="4053" r:id="rId20"/>
    <p:sldId id="4055" r:id="rId21"/>
    <p:sldId id="4174" r:id="rId22"/>
    <p:sldId id="4175" r:id="rId23"/>
    <p:sldId id="3876" r:id="rId24"/>
    <p:sldId id="4107" r:id="rId25"/>
    <p:sldId id="3677" r:id="rId26"/>
    <p:sldId id="2952" r:id="rId27"/>
  </p:sldIdLst>
  <p:sldSz cx="9144000" cy="6858000" type="screen4x3"/>
  <p:notesSz cx="6797675" cy="987425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CD"/>
    <a:srgbClr val="FFCC99"/>
    <a:srgbClr val="0066FF"/>
    <a:srgbClr val="FF0000"/>
    <a:srgbClr val="336600"/>
    <a:srgbClr val="009900"/>
    <a:srgbClr val="FFFFCC"/>
    <a:srgbClr val="FFFFFF"/>
    <a:srgbClr val="CC0000"/>
    <a:srgbClr val="66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995" autoAdjust="0"/>
    <p:restoredTop sz="91168" autoAdjust="0"/>
  </p:normalViewPr>
  <p:slideViewPr>
    <p:cSldViewPr snapToGrid="0">
      <p:cViewPr varScale="1">
        <p:scale>
          <a:sx n="92" d="100"/>
          <a:sy n="92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3525" cy="49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2" tIns="46279" rIns="92562" bIns="46279" numCol="1" anchor="t" anchorCtr="0" compatLnSpc="1">
            <a:prstTxWarp prst="textNoShape">
              <a:avLst/>
            </a:prstTxWarp>
          </a:bodyPr>
          <a:lstStyle>
            <a:lvl1pPr defTabSz="926396">
              <a:defRPr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895" y="1"/>
            <a:ext cx="2945695" cy="49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2" tIns="46279" rIns="92562" bIns="46279" numCol="1" anchor="t" anchorCtr="0" compatLnSpc="1">
            <a:prstTxWarp prst="textNoShape">
              <a:avLst/>
            </a:prstTxWarp>
          </a:bodyPr>
          <a:lstStyle>
            <a:lvl1pPr algn="r" defTabSz="926396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89C0C4EF-99E6-4287-868C-F13EB539DDE3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80422"/>
            <a:ext cx="2943525" cy="49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2" tIns="46279" rIns="92562" bIns="46279" numCol="1" anchor="b" anchorCtr="0" compatLnSpc="1">
            <a:prstTxWarp prst="textNoShape">
              <a:avLst/>
            </a:prstTxWarp>
          </a:bodyPr>
          <a:lstStyle>
            <a:lvl1pPr defTabSz="926396">
              <a:defRPr sz="1200" b="0" smtClean="0"/>
            </a:lvl1pPr>
          </a:lstStyle>
          <a:p>
            <a:pPr>
              <a:defRPr/>
            </a:pPr>
            <a:r>
              <a:rPr lang="ru-RU"/>
              <a:t>COMP3\D:\DOCUMENTS\СП Ковтун\Звіт ДМС-2011\Zvit 2011 ot 27-01-2012</a:t>
            </a:r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895" y="9380422"/>
            <a:ext cx="2945695" cy="49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2" tIns="46279" rIns="92562" bIns="46279" numCol="1" anchor="b" anchorCtr="0" compatLnSpc="1">
            <a:prstTxWarp prst="textNoShape">
              <a:avLst/>
            </a:prstTxWarp>
          </a:bodyPr>
          <a:lstStyle>
            <a:lvl1pPr algn="r" defTabSz="926396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F3E2A360-09D9-4CF4-A0EF-B4C2388DC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819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3525" cy="49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2" tIns="46279" rIns="92562" bIns="46279" numCol="1" anchor="t" anchorCtr="0" compatLnSpc="1">
            <a:prstTxWarp prst="textNoShape">
              <a:avLst/>
            </a:prstTxWarp>
          </a:bodyPr>
          <a:lstStyle>
            <a:lvl1pPr defTabSz="926396">
              <a:defRPr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895" y="1"/>
            <a:ext cx="2945695" cy="49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2" tIns="46279" rIns="92562" bIns="46279" numCol="1" anchor="t" anchorCtr="0" compatLnSpc="1">
            <a:prstTxWarp prst="textNoShape">
              <a:avLst/>
            </a:prstTxWarp>
          </a:bodyPr>
          <a:lstStyle>
            <a:lvl1pPr algn="r" defTabSz="926396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C0AA3F05-BB81-4A02-B2EE-CCA9FD7B8C80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187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44538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4" y="4690212"/>
            <a:ext cx="5438791" cy="444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2" tIns="46279" rIns="92562" bIns="462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80422"/>
            <a:ext cx="2943525" cy="49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2" tIns="46279" rIns="92562" bIns="46279" numCol="1" anchor="b" anchorCtr="0" compatLnSpc="1">
            <a:prstTxWarp prst="textNoShape">
              <a:avLst/>
            </a:prstTxWarp>
          </a:bodyPr>
          <a:lstStyle>
            <a:lvl1pPr defTabSz="926396">
              <a:defRPr sz="1200" b="0" smtClean="0"/>
            </a:lvl1pPr>
          </a:lstStyle>
          <a:p>
            <a:pPr>
              <a:defRPr/>
            </a:pPr>
            <a:r>
              <a:rPr lang="ru-RU"/>
              <a:t>COMP3\D:\DOCUMENTS\СП Ковтун\Звіт ДМС-2011\Zvit 2011 ot 27-01-2012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895" y="9380422"/>
            <a:ext cx="2945695" cy="49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2" tIns="46279" rIns="92562" bIns="46279" numCol="1" anchor="b" anchorCtr="0" compatLnSpc="1">
            <a:prstTxWarp prst="textNoShape">
              <a:avLst/>
            </a:prstTxWarp>
          </a:bodyPr>
          <a:lstStyle>
            <a:lvl1pPr algn="r" defTabSz="926396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24CDC830-5AC3-487F-A10C-5A426311554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69273476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DA177C-443D-4DD4-9265-14EDFA49298C}" type="slidenum">
              <a:rPr lang="uk-UA" smtClean="0"/>
              <a:pPr/>
              <a:t>1</a:t>
            </a:fld>
            <a:endParaRPr lang="uk-UA" smtClean="0"/>
          </a:p>
        </p:txBody>
      </p:sp>
      <p:sp>
        <p:nvSpPr>
          <p:cNvPr id="188419" name="Rectangle 7"/>
          <p:cNvSpPr txBox="1">
            <a:spLocks noGrp="1" noChangeArrowheads="1"/>
          </p:cNvSpPr>
          <p:nvPr/>
        </p:nvSpPr>
        <p:spPr bwMode="auto">
          <a:xfrm>
            <a:off x="3850895" y="9380422"/>
            <a:ext cx="2945695" cy="49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algn="r" defTabSz="926396"/>
            <a:fld id="{4E43E814-8A27-4F0F-805A-4EEF28BA91FA}" type="slidenum">
              <a:rPr lang="uk-UA" sz="1200" b="0"/>
              <a:pPr algn="r" defTabSz="926396"/>
              <a:t>1</a:t>
            </a:fld>
            <a:endParaRPr lang="uk-UA" sz="1200" b="0"/>
          </a:p>
        </p:txBody>
      </p:sp>
      <p:sp>
        <p:nvSpPr>
          <p:cNvPr id="18842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20CED5B-F9A6-4D73-B199-FDD4F8C9A1BD}" type="datetime1">
              <a:rPr lang="ru-RU" smtClean="0">
                <a:latin typeface="Arial" charset="0"/>
              </a:rPr>
              <a:pPr/>
              <a:t>18.02.2016</a:t>
            </a:fld>
            <a:endParaRPr lang="ru-RU" smtClean="0">
              <a:latin typeface="Arial" charset="0"/>
            </a:endParaRPr>
          </a:p>
        </p:txBody>
      </p:sp>
      <p:sp>
        <p:nvSpPr>
          <p:cNvPr id="188421" name="Rectangle 7"/>
          <p:cNvSpPr txBox="1">
            <a:spLocks noGrp="1" noChangeArrowheads="1"/>
          </p:cNvSpPr>
          <p:nvPr/>
        </p:nvSpPr>
        <p:spPr bwMode="auto">
          <a:xfrm>
            <a:off x="3850895" y="9380422"/>
            <a:ext cx="2945695" cy="49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algn="r" defTabSz="926396"/>
            <a:fld id="{A69AB5BD-235C-410D-B5EB-BE97B1EDA514}" type="slidenum">
              <a:rPr lang="uk-UA" sz="1200" b="0"/>
              <a:pPr algn="r" defTabSz="926396"/>
              <a:t>1</a:t>
            </a:fld>
            <a:endParaRPr lang="uk-UA" sz="1200" b="0"/>
          </a:p>
        </p:txBody>
      </p:sp>
      <p:sp>
        <p:nvSpPr>
          <p:cNvPr id="188422" name="Rectangle 3"/>
          <p:cNvSpPr txBox="1">
            <a:spLocks noGrp="1" noChangeArrowheads="1"/>
          </p:cNvSpPr>
          <p:nvPr/>
        </p:nvSpPr>
        <p:spPr bwMode="auto">
          <a:xfrm>
            <a:off x="3850895" y="1"/>
            <a:ext cx="2945695" cy="49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/>
          <a:lstStyle/>
          <a:p>
            <a:pPr algn="r" defTabSz="926396"/>
            <a:fld id="{B21AEE63-F53C-4335-BC8D-0A840B3F8216}" type="datetime1">
              <a:rPr lang="ru-RU" sz="1200" b="0"/>
              <a:pPr algn="r" defTabSz="926396"/>
              <a:t>18.02.2016</a:t>
            </a:fld>
            <a:endParaRPr lang="ru-RU" sz="1200" b="0"/>
          </a:p>
        </p:txBody>
      </p:sp>
      <p:sp>
        <p:nvSpPr>
          <p:cNvPr id="1884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/>
              <a:t>COMP3\D:\DOCUMENTS\СП Ковтун\Звіт ДМС-2011\Zvit 2011 ot 27-01-2012</a:t>
            </a:r>
          </a:p>
        </p:txBody>
      </p:sp>
      <p:sp>
        <p:nvSpPr>
          <p:cNvPr id="188424" name="Rectangle 7"/>
          <p:cNvSpPr txBox="1">
            <a:spLocks noGrp="1" noChangeArrowheads="1"/>
          </p:cNvSpPr>
          <p:nvPr/>
        </p:nvSpPr>
        <p:spPr bwMode="auto">
          <a:xfrm>
            <a:off x="3850895" y="9380422"/>
            <a:ext cx="2945695" cy="49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algn="r" defTabSz="926396"/>
            <a:fld id="{06E5AC2A-81E2-4090-AFD2-42D9DA1B3C50}" type="slidenum">
              <a:rPr lang="uk-UA" sz="1200" b="0"/>
              <a:pPr algn="r" defTabSz="926396"/>
              <a:t>1</a:t>
            </a:fld>
            <a:endParaRPr lang="uk-UA" sz="1200" b="0"/>
          </a:p>
        </p:txBody>
      </p:sp>
      <p:sp>
        <p:nvSpPr>
          <p:cNvPr id="188425" name="Rectangle 3"/>
          <p:cNvSpPr txBox="1">
            <a:spLocks noGrp="1" noChangeArrowheads="1"/>
          </p:cNvSpPr>
          <p:nvPr/>
        </p:nvSpPr>
        <p:spPr bwMode="auto">
          <a:xfrm>
            <a:off x="3850895" y="1"/>
            <a:ext cx="2945695" cy="49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/>
          <a:lstStyle/>
          <a:p>
            <a:pPr algn="r" defTabSz="926396"/>
            <a:fld id="{9513A5C4-A321-4577-A21F-A41F7E16CA55}" type="datetime1">
              <a:rPr lang="ru-RU" sz="1200" b="0"/>
              <a:pPr algn="r" defTabSz="926396"/>
              <a:t>18.02.2016</a:t>
            </a:fld>
            <a:endParaRPr lang="ru-RU" sz="1200" b="0"/>
          </a:p>
        </p:txBody>
      </p:sp>
      <p:sp>
        <p:nvSpPr>
          <p:cNvPr id="188426" name="Rectangle 7"/>
          <p:cNvSpPr txBox="1">
            <a:spLocks noGrp="1" noChangeArrowheads="1"/>
          </p:cNvSpPr>
          <p:nvPr/>
        </p:nvSpPr>
        <p:spPr bwMode="auto">
          <a:xfrm>
            <a:off x="3850895" y="9380422"/>
            <a:ext cx="2945695" cy="49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algn="r" defTabSz="926396"/>
            <a:fld id="{E43BE4A7-6F36-4A89-8375-EC1418BE1CEC}" type="slidenum">
              <a:rPr lang="uk-UA" sz="1200" b="0"/>
              <a:pPr algn="r" defTabSz="926396"/>
              <a:t>1</a:t>
            </a:fld>
            <a:endParaRPr lang="uk-UA" sz="1200" b="0"/>
          </a:p>
        </p:txBody>
      </p:sp>
      <p:sp>
        <p:nvSpPr>
          <p:cNvPr id="188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44538"/>
            <a:ext cx="4929188" cy="3697287"/>
          </a:xfrm>
          <a:ln/>
        </p:spPr>
      </p:sp>
      <p:sp>
        <p:nvSpPr>
          <p:cNvPr id="188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2444261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E105E5-883C-4EF9-9CA6-4E120CE46AF6}" type="slidenum">
              <a:rPr lang="uk-UA" smtClean="0"/>
              <a:pPr/>
              <a:t>4</a:t>
            </a:fld>
            <a:endParaRPr lang="uk-UA" smtClean="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50532" y="9380769"/>
            <a:ext cx="2946057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algn="r" defTabSz="926396"/>
            <a:fld id="{DAC35B61-4467-4345-99B4-418EFE56023B}" type="slidenum">
              <a:rPr lang="uk-UA" sz="1200" b="0"/>
              <a:pPr algn="r" defTabSz="926396"/>
              <a:t>4</a:t>
            </a:fld>
            <a:endParaRPr lang="uk-UA" sz="1200" b="0"/>
          </a:p>
        </p:txBody>
      </p:sp>
      <p:sp>
        <p:nvSpPr>
          <p:cNvPr id="19460" name="Rectangle 3"/>
          <p:cNvSpPr txBox="1">
            <a:spLocks noGrp="1" noChangeArrowheads="1"/>
          </p:cNvSpPr>
          <p:nvPr/>
        </p:nvSpPr>
        <p:spPr bwMode="auto">
          <a:xfrm>
            <a:off x="3850532" y="4"/>
            <a:ext cx="2946057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/>
          <a:lstStyle/>
          <a:p>
            <a:pPr algn="r" defTabSz="926396"/>
            <a:fld id="{8F0CE931-FC3A-41E3-9E09-06A9F61FC3C9}" type="datetime1">
              <a:rPr lang="ru-RU" sz="1200" b="0"/>
              <a:pPr algn="r" defTabSz="926396"/>
              <a:t>18.02.2016</a:t>
            </a:fld>
            <a:endParaRPr lang="ru-RU" sz="1200" b="0"/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850532" y="9380769"/>
            <a:ext cx="2946057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algn="r" defTabSz="926396"/>
            <a:fld id="{A7123DF6-3475-406C-8096-D1851B5CC556}" type="slidenum">
              <a:rPr lang="uk-UA" sz="1200" b="0"/>
              <a:pPr algn="r" defTabSz="926396"/>
              <a:t>4</a:t>
            </a:fld>
            <a:endParaRPr lang="uk-UA" sz="1200" b="0"/>
          </a:p>
        </p:txBody>
      </p:sp>
      <p:sp>
        <p:nvSpPr>
          <p:cNvPr id="19462" name="Rectangle 3"/>
          <p:cNvSpPr txBox="1">
            <a:spLocks noGrp="1" noChangeArrowheads="1"/>
          </p:cNvSpPr>
          <p:nvPr/>
        </p:nvSpPr>
        <p:spPr bwMode="auto">
          <a:xfrm>
            <a:off x="3850532" y="4"/>
            <a:ext cx="2946057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/>
          <a:lstStyle/>
          <a:p>
            <a:pPr algn="r" defTabSz="926396"/>
            <a:fld id="{E40DDC5D-426F-4C41-89B4-9AF1E2F7E8DA}" type="datetime1">
              <a:rPr lang="ru-RU" sz="1200" b="0"/>
              <a:pPr algn="r" defTabSz="926396"/>
              <a:t>18.02.2016</a:t>
            </a:fld>
            <a:endParaRPr lang="ru-RU" sz="1200" b="0"/>
          </a:p>
        </p:txBody>
      </p:sp>
      <p:sp>
        <p:nvSpPr>
          <p:cNvPr id="19463" name="Rectangle 6"/>
          <p:cNvSpPr txBox="1">
            <a:spLocks noGrp="1" noChangeArrowheads="1"/>
          </p:cNvSpPr>
          <p:nvPr/>
        </p:nvSpPr>
        <p:spPr bwMode="auto">
          <a:xfrm>
            <a:off x="0" y="9380769"/>
            <a:ext cx="2943884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defTabSz="926396"/>
            <a:r>
              <a:rPr lang="ru-RU" sz="1200" b="0"/>
              <a:t>COMP3\D:\DOCUMENTS\СП Ковтун\Звіт ДМС-2011\Zvit 2011 ot 27-01-2012</a:t>
            </a:r>
          </a:p>
        </p:txBody>
      </p:sp>
      <p:sp>
        <p:nvSpPr>
          <p:cNvPr id="19464" name="Rectangle 7"/>
          <p:cNvSpPr txBox="1">
            <a:spLocks noGrp="1" noChangeArrowheads="1"/>
          </p:cNvSpPr>
          <p:nvPr/>
        </p:nvSpPr>
        <p:spPr bwMode="auto">
          <a:xfrm>
            <a:off x="3850532" y="9380769"/>
            <a:ext cx="2946057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algn="r" defTabSz="926396"/>
            <a:fld id="{EFB5EF89-D925-42FC-AD20-590DF70D66D6}" type="slidenum">
              <a:rPr lang="uk-UA" sz="1200" b="0"/>
              <a:pPr algn="r" defTabSz="926396"/>
              <a:t>4</a:t>
            </a:fld>
            <a:endParaRPr lang="uk-UA" sz="1200" b="0"/>
          </a:p>
        </p:txBody>
      </p:sp>
      <p:sp>
        <p:nvSpPr>
          <p:cNvPr id="19465" name="Rectangle 3"/>
          <p:cNvSpPr txBox="1">
            <a:spLocks noGrp="1" noChangeArrowheads="1"/>
          </p:cNvSpPr>
          <p:nvPr/>
        </p:nvSpPr>
        <p:spPr bwMode="auto">
          <a:xfrm>
            <a:off x="3850532" y="3"/>
            <a:ext cx="2946057" cy="49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7" tIns="46283" rIns="92567" bIns="46283"/>
          <a:lstStyle/>
          <a:p>
            <a:pPr algn="r" defTabSz="926396"/>
            <a:fld id="{215C0655-68AE-4ECB-8ECE-BE61CBAA09E2}" type="datetime1">
              <a:rPr lang="ru-RU" sz="1200" b="0"/>
              <a:pPr algn="r" defTabSz="926396"/>
              <a:t>18.02.2016</a:t>
            </a:fld>
            <a:endParaRPr lang="ru-RU" sz="1200" b="0"/>
          </a:p>
        </p:txBody>
      </p:sp>
      <p:sp>
        <p:nvSpPr>
          <p:cNvPr id="19466" name="Rectangle 6"/>
          <p:cNvSpPr txBox="1">
            <a:spLocks noGrp="1" noChangeArrowheads="1"/>
          </p:cNvSpPr>
          <p:nvPr/>
        </p:nvSpPr>
        <p:spPr bwMode="auto">
          <a:xfrm>
            <a:off x="0" y="9378466"/>
            <a:ext cx="2944971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7" tIns="46283" rIns="92567" bIns="46283" anchor="b"/>
          <a:lstStyle/>
          <a:p>
            <a:pPr defTabSz="926396"/>
            <a:r>
              <a:rPr lang="ru-RU" sz="1200" b="0"/>
              <a:t>COMP3\D:\DOCUMENTS\СП Ковтун\Звіт ДМС-2011\Zvit 2011 ot 27-01-2012</a:t>
            </a:r>
          </a:p>
        </p:txBody>
      </p:sp>
      <p:sp>
        <p:nvSpPr>
          <p:cNvPr id="19467" name="Rectangle 7"/>
          <p:cNvSpPr txBox="1">
            <a:spLocks noGrp="1" noChangeArrowheads="1"/>
          </p:cNvSpPr>
          <p:nvPr/>
        </p:nvSpPr>
        <p:spPr bwMode="auto">
          <a:xfrm>
            <a:off x="3850532" y="9378466"/>
            <a:ext cx="2946057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7" tIns="46283" rIns="92567" bIns="46283" anchor="b"/>
          <a:lstStyle/>
          <a:p>
            <a:pPr algn="r" defTabSz="926396"/>
            <a:fld id="{868957F4-FE5D-4823-B2D4-416BD5F72923}" type="slidenum">
              <a:rPr lang="uk-UA" sz="1200" b="0"/>
              <a:pPr algn="r" defTabSz="926396"/>
              <a:t>4</a:t>
            </a:fld>
            <a:endParaRPr lang="uk-UA" sz="1200" b="0"/>
          </a:p>
        </p:txBody>
      </p:sp>
      <p:sp>
        <p:nvSpPr>
          <p:cNvPr id="1946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9800" y="744538"/>
            <a:ext cx="4927600" cy="3695700"/>
          </a:xfrm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lIns="91842" tIns="45922" rIns="91842" bIns="45922">
            <a:norm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Подвійний магістерський ступінь з автоматизації/</a:t>
            </a:r>
            <a:r>
              <a:rPr lang="uk-UA" b="1" dirty="0" err="1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механотроніки</a:t>
            </a: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в ЄС – країнах партнерах</a:t>
            </a:r>
            <a:r>
              <a:rPr lang="en-US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ФИОТ</a:t>
            </a:r>
            <a:endParaRPr lang="en-US" b="1" dirty="0" smtClean="0">
              <a:solidFill>
                <a:srgbClr val="6E575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Створення сучасної магістерської програми з промислової екології </a:t>
            </a:r>
            <a:r>
              <a:rPr lang="uk-UA" b="1" dirty="0" err="1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ФЕА</a:t>
            </a:r>
            <a:endParaRPr lang="en-US" b="1" dirty="0" smtClean="0">
              <a:solidFill>
                <a:srgbClr val="6E575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Імплементація політики і засобів</a:t>
            </a:r>
            <a:r>
              <a:rPr lang="en-US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для роботи з якості</a:t>
            </a:r>
            <a:r>
              <a:rPr lang="en-US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на інституціональному рівні ИПСА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Запровадження навчання третього циклу – докторської програми з відновлювальної енергетики та </a:t>
            </a:r>
            <a:r>
              <a:rPr lang="uk-UA" b="1" dirty="0" err="1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екотехнологій</a:t>
            </a: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uk-UA" b="1" dirty="0" smtClean="0">
                <a:solidFill>
                  <a:srgbClr val="66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ДНР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endParaRPr lang="uk-UA" b="1" dirty="0" smtClean="0">
              <a:solidFill>
                <a:srgbClr val="6E575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endParaRPr lang="uk-UA" b="1" dirty="0" smtClean="0">
              <a:solidFill>
                <a:srgbClr val="6E575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endParaRPr lang="uk-UA" b="1" dirty="0" smtClean="0">
              <a:solidFill>
                <a:srgbClr val="6E575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9470" name="Номер слайда 3"/>
          <p:cNvSpPr txBox="1">
            <a:spLocks noGrp="1"/>
          </p:cNvSpPr>
          <p:nvPr/>
        </p:nvSpPr>
        <p:spPr bwMode="auto">
          <a:xfrm>
            <a:off x="3849444" y="9378466"/>
            <a:ext cx="2947144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42" tIns="45922" rIns="91842" bIns="45922" anchor="b"/>
          <a:lstStyle/>
          <a:p>
            <a:pPr algn="r" eaLnBrk="0" hangingPunct="0"/>
            <a:fld id="{E796D40A-2ACB-45DE-830F-02E12695626B}" type="slidenum">
              <a:rPr lang="ru-RU" sz="1200" b="0">
                <a:cs typeface="Arial" charset="0"/>
              </a:rPr>
              <a:pPr algn="r" eaLnBrk="0" hangingPunct="0"/>
              <a:t>4</a:t>
            </a:fld>
            <a:endParaRPr lang="ru-RU" sz="1200" b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727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6BAAD-34B0-48A0-8DE5-B7C197DE2108}" type="slidenum">
              <a:rPr lang="uk-UA" smtClean="0"/>
              <a:pPr/>
              <a:t>5</a:t>
            </a:fld>
            <a:endParaRPr lang="uk-UA" smtClean="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532" y="9380769"/>
            <a:ext cx="2946057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algn="r" defTabSz="926396"/>
            <a:fld id="{832F228B-1371-446C-A3AD-09C138CD5794}" type="slidenum">
              <a:rPr lang="uk-UA" sz="1200" b="0"/>
              <a:pPr algn="r" defTabSz="926396"/>
              <a:t>5</a:t>
            </a:fld>
            <a:endParaRPr lang="uk-UA" sz="1200" b="0"/>
          </a:p>
        </p:txBody>
      </p:sp>
      <p:sp>
        <p:nvSpPr>
          <p:cNvPr id="20484" name="Rectangle 3"/>
          <p:cNvSpPr txBox="1">
            <a:spLocks noGrp="1" noChangeArrowheads="1"/>
          </p:cNvSpPr>
          <p:nvPr/>
        </p:nvSpPr>
        <p:spPr bwMode="auto">
          <a:xfrm>
            <a:off x="3850532" y="4"/>
            <a:ext cx="2946057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/>
          <a:lstStyle/>
          <a:p>
            <a:pPr algn="r" defTabSz="926396"/>
            <a:fld id="{BB5F60D0-EDC1-48E8-8816-FBC8C580406D}" type="datetime1">
              <a:rPr lang="ru-RU" sz="1200" b="0"/>
              <a:pPr algn="r" defTabSz="926396"/>
              <a:t>18.02.2016</a:t>
            </a:fld>
            <a:endParaRPr lang="ru-RU" sz="1200" b="0"/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850532" y="9380769"/>
            <a:ext cx="2946057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algn="r" defTabSz="926396"/>
            <a:fld id="{9729FED7-F2DF-4301-A3FB-4DC9DD38741E}" type="slidenum">
              <a:rPr lang="uk-UA" sz="1200" b="0"/>
              <a:pPr algn="r" defTabSz="926396"/>
              <a:t>5</a:t>
            </a:fld>
            <a:endParaRPr lang="uk-UA" sz="1200" b="0"/>
          </a:p>
        </p:txBody>
      </p:sp>
      <p:sp>
        <p:nvSpPr>
          <p:cNvPr id="20486" name="Rectangle 3"/>
          <p:cNvSpPr txBox="1">
            <a:spLocks noGrp="1" noChangeArrowheads="1"/>
          </p:cNvSpPr>
          <p:nvPr/>
        </p:nvSpPr>
        <p:spPr bwMode="auto">
          <a:xfrm>
            <a:off x="3850532" y="4"/>
            <a:ext cx="2946057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/>
          <a:lstStyle/>
          <a:p>
            <a:pPr algn="r" defTabSz="926396"/>
            <a:fld id="{A29F5873-9ECE-47AD-9210-AE16460D41A5}" type="datetime1">
              <a:rPr lang="ru-RU" sz="1200" b="0"/>
              <a:pPr algn="r" defTabSz="926396"/>
              <a:t>18.02.2016</a:t>
            </a:fld>
            <a:endParaRPr lang="ru-RU" sz="1200" b="0"/>
          </a:p>
        </p:txBody>
      </p:sp>
      <p:sp>
        <p:nvSpPr>
          <p:cNvPr id="20487" name="Rectangle 6"/>
          <p:cNvSpPr txBox="1">
            <a:spLocks noGrp="1" noChangeArrowheads="1"/>
          </p:cNvSpPr>
          <p:nvPr/>
        </p:nvSpPr>
        <p:spPr bwMode="auto">
          <a:xfrm>
            <a:off x="0" y="9380769"/>
            <a:ext cx="2943884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defTabSz="926396"/>
            <a:r>
              <a:rPr lang="ru-RU" sz="1200" b="0"/>
              <a:t>COMP3\D:\DOCUMENTS\СП Ковтун\Звіт ДМС-2011\Zvit 2011 ot 27-01-2012</a:t>
            </a:r>
          </a:p>
        </p:txBody>
      </p:sp>
      <p:sp>
        <p:nvSpPr>
          <p:cNvPr id="20488" name="Rectangle 7"/>
          <p:cNvSpPr txBox="1">
            <a:spLocks noGrp="1" noChangeArrowheads="1"/>
          </p:cNvSpPr>
          <p:nvPr/>
        </p:nvSpPr>
        <p:spPr bwMode="auto">
          <a:xfrm>
            <a:off x="3850532" y="9380769"/>
            <a:ext cx="2946057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algn="r" defTabSz="926396"/>
            <a:fld id="{16E3BC43-3AD3-4E3D-B3FB-42FC4E48C610}" type="slidenum">
              <a:rPr lang="uk-UA" sz="1200" b="0"/>
              <a:pPr algn="r" defTabSz="926396"/>
              <a:t>5</a:t>
            </a:fld>
            <a:endParaRPr lang="uk-UA" sz="1200" b="0"/>
          </a:p>
        </p:txBody>
      </p:sp>
      <p:sp>
        <p:nvSpPr>
          <p:cNvPr id="20489" name="Rectangle 3"/>
          <p:cNvSpPr txBox="1">
            <a:spLocks noGrp="1" noChangeArrowheads="1"/>
          </p:cNvSpPr>
          <p:nvPr/>
        </p:nvSpPr>
        <p:spPr bwMode="auto">
          <a:xfrm>
            <a:off x="3850532" y="3"/>
            <a:ext cx="2946057" cy="49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7" tIns="46283" rIns="92567" bIns="46283"/>
          <a:lstStyle/>
          <a:p>
            <a:pPr algn="r" defTabSz="926396"/>
            <a:fld id="{72F48238-9876-4A15-AF51-64ECB20A1BA3}" type="datetime1">
              <a:rPr lang="ru-RU" sz="1200" b="0"/>
              <a:pPr algn="r" defTabSz="926396"/>
              <a:t>18.02.2016</a:t>
            </a:fld>
            <a:endParaRPr lang="ru-RU" sz="1200" b="0"/>
          </a:p>
        </p:txBody>
      </p:sp>
      <p:sp>
        <p:nvSpPr>
          <p:cNvPr id="20490" name="Rectangle 6"/>
          <p:cNvSpPr txBox="1">
            <a:spLocks noGrp="1" noChangeArrowheads="1"/>
          </p:cNvSpPr>
          <p:nvPr/>
        </p:nvSpPr>
        <p:spPr bwMode="auto">
          <a:xfrm>
            <a:off x="0" y="9378466"/>
            <a:ext cx="2944971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7" tIns="46283" rIns="92567" bIns="46283" anchor="b"/>
          <a:lstStyle/>
          <a:p>
            <a:pPr defTabSz="926396"/>
            <a:r>
              <a:rPr lang="ru-RU" sz="1200" b="0"/>
              <a:t>COMP3\D:\DOCUMENTS\СП Ковтун\Звіт ДМС-2011\Zvit 2011 ot 27-01-2012</a:t>
            </a:r>
          </a:p>
        </p:txBody>
      </p:sp>
      <p:sp>
        <p:nvSpPr>
          <p:cNvPr id="20491" name="Rectangle 7"/>
          <p:cNvSpPr txBox="1">
            <a:spLocks noGrp="1" noChangeArrowheads="1"/>
          </p:cNvSpPr>
          <p:nvPr/>
        </p:nvSpPr>
        <p:spPr bwMode="auto">
          <a:xfrm>
            <a:off x="3850532" y="9378466"/>
            <a:ext cx="2946057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7" tIns="46283" rIns="92567" bIns="46283" anchor="b"/>
          <a:lstStyle/>
          <a:p>
            <a:pPr algn="r" defTabSz="926396"/>
            <a:fld id="{FC8AE1C6-6A83-4444-8C73-8D12A385F40B}" type="slidenum">
              <a:rPr lang="uk-UA" sz="1200" b="0"/>
              <a:pPr algn="r" defTabSz="926396"/>
              <a:t>5</a:t>
            </a:fld>
            <a:endParaRPr lang="uk-UA" sz="1200" b="0"/>
          </a:p>
        </p:txBody>
      </p:sp>
      <p:sp>
        <p:nvSpPr>
          <p:cNvPr id="2049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9800" y="744538"/>
            <a:ext cx="4927600" cy="3695700"/>
          </a:xfrm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lIns="91842" tIns="45922" rIns="91842" bIns="45922">
            <a:norm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Подвійний магістерський ступінь з автоматизації/</a:t>
            </a:r>
            <a:r>
              <a:rPr lang="uk-UA" b="1" dirty="0" err="1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механотроніки</a:t>
            </a: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в ЄС – країнах партнерах</a:t>
            </a:r>
            <a:r>
              <a:rPr lang="en-US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ФИОТ</a:t>
            </a:r>
            <a:endParaRPr lang="en-US" b="1" dirty="0" smtClean="0">
              <a:solidFill>
                <a:srgbClr val="6E575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Створення сучасної магістерської програми з промислової екології </a:t>
            </a:r>
            <a:r>
              <a:rPr lang="uk-UA" b="1" dirty="0" err="1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ФЕА</a:t>
            </a:r>
            <a:endParaRPr lang="en-US" b="1" dirty="0" smtClean="0">
              <a:solidFill>
                <a:srgbClr val="6E575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Імплементація політики і засобів</a:t>
            </a:r>
            <a:r>
              <a:rPr lang="en-US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для роботи з якості</a:t>
            </a:r>
            <a:r>
              <a:rPr lang="en-US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на інституціональному рівні ИПСА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Запровадження навчання третього циклу – докторської програми з відновлювальної енергетики та </a:t>
            </a:r>
            <a:r>
              <a:rPr lang="uk-UA" b="1" dirty="0" err="1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екотехнологій</a:t>
            </a: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uk-UA" b="1" dirty="0" smtClean="0">
                <a:solidFill>
                  <a:srgbClr val="66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ДНР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endParaRPr lang="uk-UA" b="1" dirty="0" smtClean="0">
              <a:solidFill>
                <a:srgbClr val="6E575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endParaRPr lang="uk-UA" b="1" dirty="0" smtClean="0">
              <a:solidFill>
                <a:srgbClr val="6E575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uk-UA" b="1" dirty="0" smtClean="0">
                <a:solidFill>
                  <a:srgbClr val="6E57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endParaRPr lang="uk-UA" b="1" dirty="0" smtClean="0">
              <a:solidFill>
                <a:srgbClr val="6E575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0494" name="Номер слайда 3"/>
          <p:cNvSpPr txBox="1">
            <a:spLocks noGrp="1"/>
          </p:cNvSpPr>
          <p:nvPr/>
        </p:nvSpPr>
        <p:spPr bwMode="auto">
          <a:xfrm>
            <a:off x="3849444" y="9378466"/>
            <a:ext cx="2947144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42" tIns="45922" rIns="91842" bIns="45922" anchor="b"/>
          <a:lstStyle/>
          <a:p>
            <a:pPr algn="r" eaLnBrk="0" hangingPunct="0"/>
            <a:fld id="{CA8D8462-7940-4D5E-87AC-231EA62FBBBF}" type="slidenum">
              <a:rPr lang="ru-RU" sz="1200" b="0">
                <a:cs typeface="Arial" charset="0"/>
              </a:rPr>
              <a:pPr algn="r" eaLnBrk="0" hangingPunct="0"/>
              <a:t>5</a:t>
            </a:fld>
            <a:endParaRPr lang="ru-RU" sz="1200" b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3598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D20B95F-59F2-4C9B-8363-878DE741D19D}" type="datetime1">
              <a:rPr lang="ru-RU" smtClean="0">
                <a:latin typeface="Arial" charset="0"/>
              </a:rPr>
              <a:pPr/>
              <a:t>18.02.2016</a:t>
            </a:fld>
            <a:endParaRPr lang="ru-RU" smtClean="0">
              <a:latin typeface="Arial" charset="0"/>
            </a:endParaRP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COMP3\D:\DOCUMENTS\СП Ковтун\Звіт ДМС-2011\Zvit 2011 ot 27-01-2012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B4231-537C-44E2-AD88-055FFCE41E1C}" type="slidenum">
              <a:rPr lang="uk-UA" smtClean="0"/>
              <a:pPr/>
              <a:t>16</a:t>
            </a:fld>
            <a:endParaRPr lang="uk-UA" smtClean="0"/>
          </a:p>
        </p:txBody>
      </p:sp>
      <p:sp>
        <p:nvSpPr>
          <p:cNvPr id="17413" name="Rectangle 3"/>
          <p:cNvSpPr txBox="1">
            <a:spLocks noGrp="1" noChangeArrowheads="1"/>
          </p:cNvSpPr>
          <p:nvPr/>
        </p:nvSpPr>
        <p:spPr bwMode="auto">
          <a:xfrm>
            <a:off x="3851619" y="4"/>
            <a:ext cx="2944970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/>
          <a:lstStyle/>
          <a:p>
            <a:pPr algn="r" defTabSz="926396"/>
            <a:fld id="{C87CAA61-3F4B-42D5-A251-043019A6A295}" type="datetime1">
              <a:rPr lang="ru-RU" sz="1200" b="0"/>
              <a:pPr algn="r" defTabSz="926396"/>
              <a:t>18.02.2016</a:t>
            </a:fld>
            <a:endParaRPr lang="ru-RU" sz="1200" b="0"/>
          </a:p>
        </p:txBody>
      </p:sp>
      <p:sp>
        <p:nvSpPr>
          <p:cNvPr id="17414" name="Rectangle 7"/>
          <p:cNvSpPr txBox="1">
            <a:spLocks noGrp="1" noChangeArrowheads="1"/>
          </p:cNvSpPr>
          <p:nvPr/>
        </p:nvSpPr>
        <p:spPr bwMode="auto">
          <a:xfrm>
            <a:off x="3851619" y="9380768"/>
            <a:ext cx="2944970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algn="r" defTabSz="926396"/>
            <a:fld id="{9267F5AB-6AC3-418E-A3EA-223AC2B59072}" type="slidenum">
              <a:rPr lang="uk-UA" sz="1200" b="0"/>
              <a:pPr algn="r" defTabSz="926396"/>
              <a:t>16</a:t>
            </a:fld>
            <a:endParaRPr lang="uk-UA" sz="1200" b="0"/>
          </a:p>
        </p:txBody>
      </p:sp>
      <p:sp>
        <p:nvSpPr>
          <p:cNvPr id="17415" name="Rectangle 3"/>
          <p:cNvSpPr txBox="1">
            <a:spLocks noGrp="1" noChangeArrowheads="1"/>
          </p:cNvSpPr>
          <p:nvPr/>
        </p:nvSpPr>
        <p:spPr bwMode="auto">
          <a:xfrm>
            <a:off x="3851619" y="4"/>
            <a:ext cx="2944970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/>
          <a:lstStyle/>
          <a:p>
            <a:pPr algn="r" defTabSz="926396"/>
            <a:fld id="{CE61A8EE-6C4E-4458-9D2B-18EF8622C066}" type="datetime1">
              <a:rPr lang="ru-RU" sz="1200" b="0"/>
              <a:pPr algn="r" defTabSz="926396"/>
              <a:t>18.02.2016</a:t>
            </a:fld>
            <a:endParaRPr lang="ru-RU" sz="1200" b="0"/>
          </a:p>
        </p:txBody>
      </p:sp>
      <p:sp>
        <p:nvSpPr>
          <p:cNvPr id="17416" name="Rectangle 6"/>
          <p:cNvSpPr txBox="1">
            <a:spLocks noGrp="1" noChangeArrowheads="1"/>
          </p:cNvSpPr>
          <p:nvPr/>
        </p:nvSpPr>
        <p:spPr bwMode="auto">
          <a:xfrm>
            <a:off x="0" y="9380768"/>
            <a:ext cx="2942797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defTabSz="926396"/>
            <a:r>
              <a:rPr lang="ru-RU" sz="1200" b="0"/>
              <a:t>COMP3\D:\DOCUMENTS\СП Ковтун\Звіт ДМС-2011\Zvit 2011 ot 27-01-2012</a:t>
            </a:r>
          </a:p>
        </p:txBody>
      </p:sp>
      <p:sp>
        <p:nvSpPr>
          <p:cNvPr id="17417" name="Rectangle 7"/>
          <p:cNvSpPr txBox="1">
            <a:spLocks noGrp="1" noChangeArrowheads="1"/>
          </p:cNvSpPr>
          <p:nvPr/>
        </p:nvSpPr>
        <p:spPr bwMode="auto">
          <a:xfrm>
            <a:off x="3851619" y="9380768"/>
            <a:ext cx="2944970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algn="r" defTabSz="926396"/>
            <a:fld id="{9B3D3876-EF15-4243-9B1A-D6781E36572A}" type="slidenum">
              <a:rPr lang="uk-UA" sz="1200" b="0"/>
              <a:pPr algn="r" defTabSz="926396"/>
              <a:t>16</a:t>
            </a:fld>
            <a:endParaRPr lang="uk-UA" sz="1200" b="0"/>
          </a:p>
        </p:txBody>
      </p:sp>
      <p:sp>
        <p:nvSpPr>
          <p:cNvPr id="17418" name="Rectangle 3"/>
          <p:cNvSpPr txBox="1">
            <a:spLocks noGrp="1" noChangeArrowheads="1"/>
          </p:cNvSpPr>
          <p:nvPr/>
        </p:nvSpPr>
        <p:spPr bwMode="auto">
          <a:xfrm>
            <a:off x="3851619" y="4"/>
            <a:ext cx="2944970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7" tIns="46283" rIns="92567" bIns="46283"/>
          <a:lstStyle/>
          <a:p>
            <a:pPr algn="r" defTabSz="926396"/>
            <a:fld id="{62FF912A-D55F-4D77-8D73-0804FA8BE699}" type="datetime1">
              <a:rPr lang="ru-RU" sz="1200" b="0">
                <a:cs typeface="Arial" charset="0"/>
              </a:rPr>
              <a:pPr algn="r" defTabSz="926396"/>
              <a:t>18.02.2016</a:t>
            </a:fld>
            <a:endParaRPr lang="ru-RU" sz="1200" b="0">
              <a:cs typeface="Arial" charset="0"/>
            </a:endParaRPr>
          </a:p>
        </p:txBody>
      </p:sp>
      <p:sp>
        <p:nvSpPr>
          <p:cNvPr id="17419" name="Rectangle 7"/>
          <p:cNvSpPr txBox="1">
            <a:spLocks noGrp="1" noChangeArrowheads="1"/>
          </p:cNvSpPr>
          <p:nvPr/>
        </p:nvSpPr>
        <p:spPr bwMode="auto">
          <a:xfrm>
            <a:off x="3851619" y="9380768"/>
            <a:ext cx="2944970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7" tIns="46283" rIns="92567" bIns="46283" anchor="b"/>
          <a:lstStyle/>
          <a:p>
            <a:pPr algn="r" defTabSz="926396"/>
            <a:fld id="{2A32E651-749D-4330-907E-A8DDCB77990C}" type="slidenum">
              <a:rPr lang="uk-UA" sz="1200" b="0">
                <a:cs typeface="Arial" charset="0"/>
              </a:rPr>
              <a:pPr algn="r" defTabSz="926396"/>
              <a:t>16</a:t>
            </a:fld>
            <a:endParaRPr lang="uk-UA" sz="1200" b="0">
              <a:cs typeface="Arial" charset="0"/>
            </a:endParaRPr>
          </a:p>
        </p:txBody>
      </p:sp>
      <p:sp>
        <p:nvSpPr>
          <p:cNvPr id="17420" name="Rectangle 7"/>
          <p:cNvSpPr txBox="1">
            <a:spLocks noGrp="1" noChangeArrowheads="1"/>
          </p:cNvSpPr>
          <p:nvPr/>
        </p:nvSpPr>
        <p:spPr bwMode="auto">
          <a:xfrm>
            <a:off x="3851619" y="9380768"/>
            <a:ext cx="2944970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7" tIns="46283" rIns="92567" bIns="46283" anchor="b"/>
          <a:lstStyle/>
          <a:p>
            <a:pPr algn="r" defTabSz="926396"/>
            <a:fld id="{E7E7D1FB-F13E-4B14-8892-0A95D52A331A}" type="slidenum">
              <a:rPr lang="uk-UA" sz="1200" b="0">
                <a:solidFill>
                  <a:srgbClr val="000000"/>
                </a:solidFill>
                <a:cs typeface="Arial" charset="0"/>
              </a:rPr>
              <a:pPr algn="r" defTabSz="926396"/>
              <a:t>16</a:t>
            </a:fld>
            <a:endParaRPr lang="uk-UA" sz="12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42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2950"/>
            <a:ext cx="4933950" cy="3700463"/>
          </a:xfrm>
          <a:ln/>
        </p:spPr>
      </p:sp>
      <p:sp>
        <p:nvSpPr>
          <p:cNvPr id="17422" name="Заметки 2"/>
          <p:cNvSpPr>
            <a:spLocks noGrp="1"/>
          </p:cNvSpPr>
          <p:nvPr>
            <p:ph type="body" idx="1"/>
          </p:nvPr>
        </p:nvSpPr>
        <p:spPr>
          <a:xfrm>
            <a:off x="679442" y="4690387"/>
            <a:ext cx="5438792" cy="4443644"/>
          </a:xfrm>
          <a:noFill/>
          <a:ln/>
        </p:spPr>
        <p:txBody>
          <a:bodyPr lIns="91842" tIns="45922" rIns="91842" bIns="45922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23" name="Номер слайда 3"/>
          <p:cNvSpPr txBox="1">
            <a:spLocks noGrp="1"/>
          </p:cNvSpPr>
          <p:nvPr/>
        </p:nvSpPr>
        <p:spPr bwMode="auto">
          <a:xfrm>
            <a:off x="3851619" y="9380768"/>
            <a:ext cx="2944970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7" tIns="46283" rIns="92567" bIns="46283" anchor="b"/>
          <a:lstStyle/>
          <a:p>
            <a:pPr algn="r" defTabSz="926396"/>
            <a:fld id="{2BEC3ED9-6277-4FD8-AC70-BE4CCAABA958}" type="slidenum">
              <a:rPr lang="uk-UA" sz="1200" b="0">
                <a:solidFill>
                  <a:srgbClr val="000000"/>
                </a:solidFill>
                <a:cs typeface="Arial" charset="0"/>
              </a:rPr>
              <a:pPr algn="r" defTabSz="926396"/>
              <a:t>16</a:t>
            </a:fld>
            <a:endParaRPr lang="uk-UA" sz="1200" b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7966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4F1CEA5-8CB0-4211-9572-0086C4DCC4FE}" type="datetime1">
              <a:rPr lang="ru-RU" smtClean="0">
                <a:latin typeface="Arial" charset="0"/>
              </a:rPr>
              <a:pPr/>
              <a:t>18.02.2016</a:t>
            </a:fld>
            <a:endParaRPr lang="ru-RU" smtClean="0">
              <a:latin typeface="Arial" charset="0"/>
            </a:endParaRP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COMP3\D:\DOCUMENTS\СП Ковтун\Звіт ДМС-2011\Zvit 2011 ot 27-01-2012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3122D7-0E63-46A8-9710-DF6D3F99F86E}" type="slidenum">
              <a:rPr lang="uk-UA" smtClean="0"/>
              <a:pPr/>
              <a:t>17</a:t>
            </a:fld>
            <a:endParaRPr lang="uk-UA" smtClean="0"/>
          </a:p>
        </p:txBody>
      </p:sp>
      <p:sp>
        <p:nvSpPr>
          <p:cNvPr id="16389" name="Rectangle 3"/>
          <p:cNvSpPr txBox="1">
            <a:spLocks noGrp="1" noChangeArrowheads="1"/>
          </p:cNvSpPr>
          <p:nvPr/>
        </p:nvSpPr>
        <p:spPr bwMode="auto">
          <a:xfrm>
            <a:off x="3851619" y="4"/>
            <a:ext cx="2944970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/>
          <a:lstStyle/>
          <a:p>
            <a:pPr algn="r" defTabSz="926396"/>
            <a:fld id="{1AC1E7AD-5A26-4041-8F2D-A8CDD35B1A07}" type="datetime1">
              <a:rPr lang="ru-RU" sz="1200" b="0"/>
              <a:pPr algn="r" defTabSz="926396"/>
              <a:t>18.02.2016</a:t>
            </a:fld>
            <a:endParaRPr lang="ru-RU" sz="1200" b="0"/>
          </a:p>
        </p:txBody>
      </p:sp>
      <p:sp>
        <p:nvSpPr>
          <p:cNvPr id="16390" name="Rectangle 7"/>
          <p:cNvSpPr txBox="1">
            <a:spLocks noGrp="1" noChangeArrowheads="1"/>
          </p:cNvSpPr>
          <p:nvPr/>
        </p:nvSpPr>
        <p:spPr bwMode="auto">
          <a:xfrm>
            <a:off x="3851619" y="9380768"/>
            <a:ext cx="2944970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algn="r" defTabSz="926396"/>
            <a:fld id="{948D433A-F1AA-4170-B9B1-F8FE7EF933FA}" type="slidenum">
              <a:rPr lang="uk-UA" sz="1200" b="0"/>
              <a:pPr algn="r" defTabSz="926396"/>
              <a:t>17</a:t>
            </a:fld>
            <a:endParaRPr lang="uk-UA" sz="1200" b="0"/>
          </a:p>
        </p:txBody>
      </p:sp>
      <p:sp>
        <p:nvSpPr>
          <p:cNvPr id="16391" name="Rectangle 3"/>
          <p:cNvSpPr txBox="1">
            <a:spLocks noGrp="1" noChangeArrowheads="1"/>
          </p:cNvSpPr>
          <p:nvPr/>
        </p:nvSpPr>
        <p:spPr bwMode="auto">
          <a:xfrm>
            <a:off x="3851619" y="4"/>
            <a:ext cx="2944970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/>
          <a:lstStyle/>
          <a:p>
            <a:pPr algn="r" defTabSz="926396"/>
            <a:fld id="{764BF1E5-E37B-4BF9-8FAE-5D9D0AC84E37}" type="datetime1">
              <a:rPr lang="ru-RU" sz="1200" b="0"/>
              <a:pPr algn="r" defTabSz="926396"/>
              <a:t>18.02.2016</a:t>
            </a:fld>
            <a:endParaRPr lang="ru-RU" sz="1200" b="0"/>
          </a:p>
        </p:txBody>
      </p:sp>
      <p:sp>
        <p:nvSpPr>
          <p:cNvPr id="16392" name="Rectangle 6"/>
          <p:cNvSpPr txBox="1">
            <a:spLocks noGrp="1" noChangeArrowheads="1"/>
          </p:cNvSpPr>
          <p:nvPr/>
        </p:nvSpPr>
        <p:spPr bwMode="auto">
          <a:xfrm>
            <a:off x="0" y="9380768"/>
            <a:ext cx="2942797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defTabSz="926396"/>
            <a:r>
              <a:rPr lang="ru-RU" sz="1200" b="0"/>
              <a:t>COMP3\D:\DOCUMENTS\СП Ковтун\Звіт ДМС-2011\Zvit 2011 ot 27-01-2012</a:t>
            </a:r>
          </a:p>
        </p:txBody>
      </p:sp>
      <p:sp>
        <p:nvSpPr>
          <p:cNvPr id="16393" name="Rectangle 7"/>
          <p:cNvSpPr txBox="1">
            <a:spLocks noGrp="1" noChangeArrowheads="1"/>
          </p:cNvSpPr>
          <p:nvPr/>
        </p:nvSpPr>
        <p:spPr bwMode="auto">
          <a:xfrm>
            <a:off x="3851619" y="9380768"/>
            <a:ext cx="2944970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algn="r" defTabSz="926396"/>
            <a:fld id="{DAEBABB3-8583-40A5-8DDC-3C9BFDE19437}" type="slidenum">
              <a:rPr lang="uk-UA" sz="1200" b="0"/>
              <a:pPr algn="r" defTabSz="926396"/>
              <a:t>17</a:t>
            </a:fld>
            <a:endParaRPr lang="uk-UA" sz="1200" b="0"/>
          </a:p>
        </p:txBody>
      </p:sp>
      <p:sp>
        <p:nvSpPr>
          <p:cNvPr id="16394" name="Rectangle 3"/>
          <p:cNvSpPr txBox="1">
            <a:spLocks noGrp="1" noChangeArrowheads="1"/>
          </p:cNvSpPr>
          <p:nvPr/>
        </p:nvSpPr>
        <p:spPr bwMode="auto">
          <a:xfrm>
            <a:off x="3851619" y="4"/>
            <a:ext cx="2944970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7" tIns="46283" rIns="92567" bIns="46283"/>
          <a:lstStyle/>
          <a:p>
            <a:pPr algn="r" defTabSz="926396"/>
            <a:fld id="{75AEC1D2-C456-4733-8C11-757F5EB1C500}" type="datetime1">
              <a:rPr lang="ru-RU" sz="1200" b="0">
                <a:cs typeface="Arial" charset="0"/>
              </a:rPr>
              <a:pPr algn="r" defTabSz="926396"/>
              <a:t>18.02.2016</a:t>
            </a:fld>
            <a:endParaRPr lang="ru-RU" sz="1200" b="0">
              <a:cs typeface="Arial" charset="0"/>
            </a:endParaRPr>
          </a:p>
        </p:txBody>
      </p:sp>
      <p:sp>
        <p:nvSpPr>
          <p:cNvPr id="16395" name="Rectangle 7"/>
          <p:cNvSpPr txBox="1">
            <a:spLocks noGrp="1" noChangeArrowheads="1"/>
          </p:cNvSpPr>
          <p:nvPr/>
        </p:nvSpPr>
        <p:spPr bwMode="auto">
          <a:xfrm>
            <a:off x="3851619" y="9380768"/>
            <a:ext cx="2944970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7" tIns="46283" rIns="92567" bIns="46283" anchor="b"/>
          <a:lstStyle/>
          <a:p>
            <a:pPr algn="r" defTabSz="926396"/>
            <a:fld id="{F917C660-A993-48D4-8864-0DEF9F022C80}" type="slidenum">
              <a:rPr lang="uk-UA" sz="1200" b="0">
                <a:cs typeface="Arial" charset="0"/>
              </a:rPr>
              <a:pPr algn="r" defTabSz="926396"/>
              <a:t>17</a:t>
            </a:fld>
            <a:endParaRPr lang="uk-UA" sz="1200" b="0">
              <a:cs typeface="Arial" charset="0"/>
            </a:endParaRPr>
          </a:p>
        </p:txBody>
      </p:sp>
      <p:sp>
        <p:nvSpPr>
          <p:cNvPr id="16396" name="Rectangle 7"/>
          <p:cNvSpPr txBox="1">
            <a:spLocks noGrp="1" noChangeArrowheads="1"/>
          </p:cNvSpPr>
          <p:nvPr/>
        </p:nvSpPr>
        <p:spPr bwMode="auto">
          <a:xfrm>
            <a:off x="3851619" y="9380768"/>
            <a:ext cx="2944970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7" tIns="46283" rIns="92567" bIns="46283" anchor="b"/>
          <a:lstStyle/>
          <a:p>
            <a:pPr algn="r" defTabSz="926396"/>
            <a:fld id="{6F594072-AD04-4F67-9BE7-6D0314DB3D33}" type="slidenum">
              <a:rPr lang="uk-UA" sz="1200" b="0">
                <a:solidFill>
                  <a:srgbClr val="000000"/>
                </a:solidFill>
                <a:cs typeface="Arial" charset="0"/>
              </a:rPr>
              <a:pPr algn="r" defTabSz="926396"/>
              <a:t>17</a:t>
            </a:fld>
            <a:endParaRPr lang="uk-UA" sz="12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2950"/>
            <a:ext cx="4933950" cy="3700463"/>
          </a:xfrm>
          <a:ln/>
        </p:spPr>
      </p:sp>
      <p:sp>
        <p:nvSpPr>
          <p:cNvPr id="16398" name="Заметки 2"/>
          <p:cNvSpPr>
            <a:spLocks noGrp="1"/>
          </p:cNvSpPr>
          <p:nvPr>
            <p:ph type="body" idx="1"/>
          </p:nvPr>
        </p:nvSpPr>
        <p:spPr>
          <a:xfrm>
            <a:off x="679442" y="4690387"/>
            <a:ext cx="5438792" cy="4443644"/>
          </a:xfrm>
          <a:noFill/>
          <a:ln/>
        </p:spPr>
        <p:txBody>
          <a:bodyPr lIns="91842" tIns="45922" rIns="91842" bIns="45922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99" name="Номер слайда 3"/>
          <p:cNvSpPr txBox="1">
            <a:spLocks noGrp="1"/>
          </p:cNvSpPr>
          <p:nvPr/>
        </p:nvSpPr>
        <p:spPr bwMode="auto">
          <a:xfrm>
            <a:off x="3851619" y="9380768"/>
            <a:ext cx="2944970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7" tIns="46283" rIns="92567" bIns="46283" anchor="b"/>
          <a:lstStyle/>
          <a:p>
            <a:pPr algn="r" defTabSz="926396"/>
            <a:fld id="{0E470791-E1A5-4638-AE74-96FA2E1F45DF}" type="slidenum">
              <a:rPr lang="uk-UA" sz="1200" b="0">
                <a:solidFill>
                  <a:srgbClr val="000000"/>
                </a:solidFill>
                <a:cs typeface="Arial" charset="0"/>
              </a:rPr>
              <a:pPr algn="r" defTabSz="926396"/>
              <a:t>17</a:t>
            </a:fld>
            <a:endParaRPr lang="uk-UA" sz="1200" b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6689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9BEB344-F1E0-4CEF-BD86-C92396F17BA3}" type="datetime1">
              <a:rPr lang="ru-RU" smtClean="0">
                <a:latin typeface="Arial" charset="0"/>
              </a:rPr>
              <a:pPr/>
              <a:t>18.02.2016</a:t>
            </a:fld>
            <a:endParaRPr lang="ru-RU" smtClean="0">
              <a:latin typeface="Arial" charset="0"/>
            </a:endParaRP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COMP3\D:\DOCUMENTS\СП Ковтун\Звіт ДМС-2011\Zvit 2011 ot 27-01-2012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AF8E-017A-4DAD-911A-4DE9CAE2F1F3}" type="slidenum">
              <a:rPr lang="uk-UA" smtClean="0"/>
              <a:pPr/>
              <a:t>18</a:t>
            </a:fld>
            <a:endParaRPr lang="uk-UA" smtClean="0"/>
          </a:p>
        </p:txBody>
      </p:sp>
      <p:sp>
        <p:nvSpPr>
          <p:cNvPr id="18437" name="Rectangle 3"/>
          <p:cNvSpPr txBox="1">
            <a:spLocks noGrp="1" noChangeArrowheads="1"/>
          </p:cNvSpPr>
          <p:nvPr/>
        </p:nvSpPr>
        <p:spPr bwMode="auto">
          <a:xfrm>
            <a:off x="3851619" y="4"/>
            <a:ext cx="2944970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/>
          <a:lstStyle/>
          <a:p>
            <a:pPr algn="r" defTabSz="926396"/>
            <a:fld id="{10BA0135-333C-4A0F-8135-E584E5696AC0}" type="datetime1">
              <a:rPr lang="ru-RU" sz="1200" b="0"/>
              <a:pPr algn="r" defTabSz="926396"/>
              <a:t>18.02.2016</a:t>
            </a:fld>
            <a:endParaRPr lang="ru-RU" sz="1200" b="0"/>
          </a:p>
        </p:txBody>
      </p:sp>
      <p:sp>
        <p:nvSpPr>
          <p:cNvPr id="18438" name="Rectangle 7"/>
          <p:cNvSpPr txBox="1">
            <a:spLocks noGrp="1" noChangeArrowheads="1"/>
          </p:cNvSpPr>
          <p:nvPr/>
        </p:nvSpPr>
        <p:spPr bwMode="auto">
          <a:xfrm>
            <a:off x="3851619" y="9380768"/>
            <a:ext cx="2944970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algn="r" defTabSz="926396"/>
            <a:fld id="{8BEE6FB0-A8AE-4DFE-91F1-0FD4A13CB8EE}" type="slidenum">
              <a:rPr lang="uk-UA" sz="1200" b="0"/>
              <a:pPr algn="r" defTabSz="926396"/>
              <a:t>18</a:t>
            </a:fld>
            <a:endParaRPr lang="uk-UA" sz="1200" b="0"/>
          </a:p>
        </p:txBody>
      </p:sp>
      <p:sp>
        <p:nvSpPr>
          <p:cNvPr id="18439" name="Rectangle 3"/>
          <p:cNvSpPr txBox="1">
            <a:spLocks noGrp="1" noChangeArrowheads="1"/>
          </p:cNvSpPr>
          <p:nvPr/>
        </p:nvSpPr>
        <p:spPr bwMode="auto">
          <a:xfrm>
            <a:off x="3851619" y="4"/>
            <a:ext cx="2944970" cy="49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/>
          <a:lstStyle/>
          <a:p>
            <a:pPr algn="r" defTabSz="926396"/>
            <a:fld id="{CA76BAEF-02B1-468C-97A6-B8BFC3BA8085}" type="datetime1">
              <a:rPr lang="ru-RU" sz="1200" b="0"/>
              <a:pPr algn="r" defTabSz="926396"/>
              <a:t>18.02.2016</a:t>
            </a:fld>
            <a:endParaRPr lang="ru-RU" sz="1200" b="0"/>
          </a:p>
        </p:txBody>
      </p:sp>
      <p:sp>
        <p:nvSpPr>
          <p:cNvPr id="18440" name="Rectangle 6"/>
          <p:cNvSpPr txBox="1">
            <a:spLocks noGrp="1" noChangeArrowheads="1"/>
          </p:cNvSpPr>
          <p:nvPr/>
        </p:nvSpPr>
        <p:spPr bwMode="auto">
          <a:xfrm>
            <a:off x="0" y="9380768"/>
            <a:ext cx="2942797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defTabSz="926396"/>
            <a:r>
              <a:rPr lang="ru-RU" sz="1200" b="0"/>
              <a:t>COMP3\D:\DOCUMENTS\СП Ковтун\Звіт ДМС-2011\Zvit 2011 ot 27-01-2012</a:t>
            </a:r>
          </a:p>
        </p:txBody>
      </p:sp>
      <p:sp>
        <p:nvSpPr>
          <p:cNvPr id="18441" name="Rectangle 7"/>
          <p:cNvSpPr txBox="1">
            <a:spLocks noGrp="1" noChangeArrowheads="1"/>
          </p:cNvSpPr>
          <p:nvPr/>
        </p:nvSpPr>
        <p:spPr bwMode="auto">
          <a:xfrm>
            <a:off x="3851619" y="9380768"/>
            <a:ext cx="2944970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2" tIns="46279" rIns="92562" bIns="46279" anchor="b"/>
          <a:lstStyle/>
          <a:p>
            <a:pPr algn="r" defTabSz="926396"/>
            <a:fld id="{54A9D97A-37B0-47E0-8BE4-447351547A89}" type="slidenum">
              <a:rPr lang="uk-UA" sz="1200" b="0"/>
              <a:pPr algn="r" defTabSz="926396"/>
              <a:t>18</a:t>
            </a:fld>
            <a:endParaRPr lang="uk-UA" sz="1200" b="0"/>
          </a:p>
        </p:txBody>
      </p:sp>
      <p:sp>
        <p:nvSpPr>
          <p:cNvPr id="18442" name="Rectangle 7"/>
          <p:cNvSpPr txBox="1">
            <a:spLocks noGrp="1" noChangeArrowheads="1"/>
          </p:cNvSpPr>
          <p:nvPr/>
        </p:nvSpPr>
        <p:spPr bwMode="auto">
          <a:xfrm>
            <a:off x="3851619" y="9380768"/>
            <a:ext cx="2944970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7" tIns="46283" rIns="92567" bIns="46283" anchor="b"/>
          <a:lstStyle/>
          <a:p>
            <a:pPr algn="r" defTabSz="926396"/>
            <a:fld id="{6ACD504C-A8DF-44A4-B9DC-77E2BA44D2C6}" type="slidenum">
              <a:rPr lang="uk-UA" sz="1200" b="0">
                <a:solidFill>
                  <a:srgbClr val="000000"/>
                </a:solidFill>
                <a:cs typeface="Arial" charset="0"/>
              </a:rPr>
              <a:pPr algn="r" defTabSz="926396"/>
              <a:t>18</a:t>
            </a:fld>
            <a:endParaRPr lang="uk-UA" sz="12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4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2950"/>
            <a:ext cx="4933950" cy="3700463"/>
          </a:xfrm>
          <a:ln/>
        </p:spPr>
      </p:sp>
      <p:sp>
        <p:nvSpPr>
          <p:cNvPr id="18444" name="Заметки 2"/>
          <p:cNvSpPr>
            <a:spLocks noGrp="1"/>
          </p:cNvSpPr>
          <p:nvPr>
            <p:ph type="body" idx="1"/>
          </p:nvPr>
        </p:nvSpPr>
        <p:spPr>
          <a:xfrm>
            <a:off x="679442" y="4690387"/>
            <a:ext cx="5438792" cy="4443644"/>
          </a:xfrm>
          <a:noFill/>
          <a:ln/>
        </p:spPr>
        <p:txBody>
          <a:bodyPr lIns="91842" tIns="45922" rIns="91842" bIns="45922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45" name="Номер слайда 3"/>
          <p:cNvSpPr txBox="1">
            <a:spLocks noGrp="1"/>
          </p:cNvSpPr>
          <p:nvPr/>
        </p:nvSpPr>
        <p:spPr bwMode="auto">
          <a:xfrm>
            <a:off x="3851619" y="9380768"/>
            <a:ext cx="2944970" cy="4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7" tIns="46283" rIns="92567" bIns="46283" anchor="b"/>
          <a:lstStyle/>
          <a:p>
            <a:pPr algn="r" defTabSz="926396"/>
            <a:fld id="{8D5DA9F5-2F46-43A9-ABE5-DAB67D8FBAC1}" type="slidenum">
              <a:rPr lang="uk-UA" sz="1200" b="0">
                <a:solidFill>
                  <a:srgbClr val="000000"/>
                </a:solidFill>
                <a:cs typeface="Arial" charset="0"/>
              </a:rPr>
              <a:pPr algn="r" defTabSz="926396"/>
              <a:t>18</a:t>
            </a:fld>
            <a:endParaRPr lang="uk-UA" sz="1200" b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0973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BC4938-BEB8-463F-A93C-28B0877E140D}" type="slidenum">
              <a:rPr lang="uk-UA" smtClean="0"/>
              <a:pPr/>
              <a:t>21</a:t>
            </a:fld>
            <a:endParaRPr lang="uk-UA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0532" y="9380767"/>
            <a:ext cx="2946057" cy="491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08" tIns="46652" rIns="93308" bIns="46652" anchor="b"/>
          <a:lstStyle/>
          <a:p>
            <a:pPr algn="r" defTabSz="933867"/>
            <a:fld id="{F8889D36-B7B7-4C04-B2C0-6892776F523A}" type="slidenum">
              <a:rPr lang="uk-UA" sz="1200" b="0"/>
              <a:pPr algn="r" defTabSz="933867"/>
              <a:t>21</a:t>
            </a:fld>
            <a:endParaRPr lang="uk-UA" sz="1200" b="0"/>
          </a:p>
        </p:txBody>
      </p:sp>
      <p:sp>
        <p:nvSpPr>
          <p:cNvPr id="18436" name="Rectangle 3"/>
          <p:cNvSpPr txBox="1">
            <a:spLocks noGrp="1" noChangeArrowheads="1"/>
          </p:cNvSpPr>
          <p:nvPr/>
        </p:nvSpPr>
        <p:spPr bwMode="auto">
          <a:xfrm>
            <a:off x="3850532" y="4"/>
            <a:ext cx="2946057" cy="49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08" tIns="46652" rIns="93308" bIns="46652"/>
          <a:lstStyle/>
          <a:p>
            <a:pPr algn="r" defTabSz="933867"/>
            <a:fld id="{F078BACA-7588-41D2-BA12-7FCE4554D840}" type="datetime1">
              <a:rPr lang="ru-RU" sz="1200" b="0"/>
              <a:pPr algn="r" defTabSz="933867"/>
              <a:t>18.02.2016</a:t>
            </a:fld>
            <a:endParaRPr lang="ru-RU" sz="1200" b="0"/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850532" y="9380767"/>
            <a:ext cx="2946057" cy="491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08" tIns="46652" rIns="93308" bIns="46652" anchor="b"/>
          <a:lstStyle/>
          <a:p>
            <a:pPr algn="r" defTabSz="933867"/>
            <a:fld id="{3E7C8E99-5269-42E6-80B3-2324AB20ACB2}" type="slidenum">
              <a:rPr lang="uk-UA" sz="1200" b="0"/>
              <a:pPr algn="r" defTabSz="933867"/>
              <a:t>21</a:t>
            </a:fld>
            <a:endParaRPr lang="uk-UA" sz="1200" b="0"/>
          </a:p>
        </p:txBody>
      </p:sp>
      <p:sp>
        <p:nvSpPr>
          <p:cNvPr id="18438" name="Rectangle 3"/>
          <p:cNvSpPr txBox="1">
            <a:spLocks noGrp="1" noChangeArrowheads="1"/>
          </p:cNvSpPr>
          <p:nvPr/>
        </p:nvSpPr>
        <p:spPr bwMode="auto">
          <a:xfrm>
            <a:off x="3850532" y="4"/>
            <a:ext cx="2946057" cy="49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08" tIns="46652" rIns="93308" bIns="46652"/>
          <a:lstStyle/>
          <a:p>
            <a:pPr algn="r" defTabSz="933867"/>
            <a:fld id="{07A3E4CA-5899-422E-8BA3-534925C88668}" type="datetime1">
              <a:rPr lang="ru-RU" sz="1200" b="0"/>
              <a:pPr algn="r" defTabSz="933867"/>
              <a:t>18.02.2016</a:t>
            </a:fld>
            <a:endParaRPr lang="ru-RU" sz="1200" b="0"/>
          </a:p>
        </p:txBody>
      </p:sp>
      <p:sp>
        <p:nvSpPr>
          <p:cNvPr id="18439" name="Rectangle 6"/>
          <p:cNvSpPr txBox="1">
            <a:spLocks noGrp="1" noChangeArrowheads="1"/>
          </p:cNvSpPr>
          <p:nvPr/>
        </p:nvSpPr>
        <p:spPr bwMode="auto">
          <a:xfrm>
            <a:off x="1" y="9380767"/>
            <a:ext cx="2943884" cy="491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08" tIns="46652" rIns="93308" bIns="46652" anchor="b"/>
          <a:lstStyle/>
          <a:p>
            <a:pPr defTabSz="933867"/>
            <a:r>
              <a:rPr lang="ru-RU" sz="1200" b="0"/>
              <a:t>COMP3\D:\DOCUMENTS\СП Ковтун\Звіт ДМС-2011\Zvit 2011 ot 27-01-2012</a:t>
            </a:r>
          </a:p>
        </p:txBody>
      </p:sp>
      <p:sp>
        <p:nvSpPr>
          <p:cNvPr id="18440" name="Rectangle 7"/>
          <p:cNvSpPr txBox="1">
            <a:spLocks noGrp="1" noChangeArrowheads="1"/>
          </p:cNvSpPr>
          <p:nvPr/>
        </p:nvSpPr>
        <p:spPr bwMode="auto">
          <a:xfrm>
            <a:off x="3850532" y="9380767"/>
            <a:ext cx="2946057" cy="491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08" tIns="46652" rIns="93308" bIns="46652" anchor="b"/>
          <a:lstStyle/>
          <a:p>
            <a:pPr algn="r" defTabSz="933867"/>
            <a:fld id="{4869534B-366A-415B-AD89-053099F9635C}" type="slidenum">
              <a:rPr lang="uk-UA" sz="1200" b="0"/>
              <a:pPr algn="r" defTabSz="933867"/>
              <a:t>21</a:t>
            </a:fld>
            <a:endParaRPr lang="uk-UA" sz="1200" b="0"/>
          </a:p>
        </p:txBody>
      </p:sp>
      <p:sp>
        <p:nvSpPr>
          <p:cNvPr id="18441" name="Rectangle 7"/>
          <p:cNvSpPr txBox="1">
            <a:spLocks noGrp="1" noChangeArrowheads="1"/>
          </p:cNvSpPr>
          <p:nvPr/>
        </p:nvSpPr>
        <p:spPr bwMode="auto">
          <a:xfrm>
            <a:off x="3849444" y="9378466"/>
            <a:ext cx="2947144" cy="49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83" tIns="46292" rIns="92583" bIns="46292" anchor="b"/>
          <a:lstStyle/>
          <a:p>
            <a:pPr algn="r"/>
            <a:fld id="{8F48BAAE-7E15-4D21-A58F-3E2061A0481D}" type="slidenum">
              <a:rPr lang="ru-RU" sz="1200" b="0"/>
              <a:pPr algn="r"/>
              <a:t>21</a:t>
            </a:fld>
            <a:endParaRPr lang="ru-RU" sz="1200" b="0"/>
          </a:p>
        </p:txBody>
      </p:sp>
      <p:sp>
        <p:nvSpPr>
          <p:cNvPr id="18442" name="Rectangle 3"/>
          <p:cNvSpPr txBox="1">
            <a:spLocks noGrp="1" noChangeArrowheads="1"/>
          </p:cNvSpPr>
          <p:nvPr/>
        </p:nvSpPr>
        <p:spPr bwMode="auto">
          <a:xfrm>
            <a:off x="3850532" y="1"/>
            <a:ext cx="2946057" cy="49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4" tIns="46656" rIns="93314" bIns="46656"/>
          <a:lstStyle/>
          <a:p>
            <a:pPr algn="r" defTabSz="933867"/>
            <a:fld id="{4677C4EF-6858-4E48-9245-E2694AB9A73E}" type="datetime1">
              <a:rPr lang="ru-RU" sz="1200" b="0"/>
              <a:pPr algn="r" defTabSz="933867"/>
              <a:t>18.02.2016</a:t>
            </a:fld>
            <a:endParaRPr lang="ru-RU" sz="1200" b="0"/>
          </a:p>
        </p:txBody>
      </p:sp>
      <p:sp>
        <p:nvSpPr>
          <p:cNvPr id="18443" name="Rectangle 7"/>
          <p:cNvSpPr txBox="1">
            <a:spLocks noGrp="1" noChangeArrowheads="1"/>
          </p:cNvSpPr>
          <p:nvPr/>
        </p:nvSpPr>
        <p:spPr bwMode="auto">
          <a:xfrm>
            <a:off x="3850532" y="9378466"/>
            <a:ext cx="2946057" cy="49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4" tIns="46656" rIns="93314" bIns="46656" anchor="b"/>
          <a:lstStyle/>
          <a:p>
            <a:pPr algn="r" defTabSz="933867"/>
            <a:fld id="{7102EEC6-3BE8-4646-B445-4F589F2AFD7E}" type="slidenum">
              <a:rPr lang="uk-UA" sz="1200" b="0"/>
              <a:pPr algn="r" defTabSz="933867"/>
              <a:t>21</a:t>
            </a:fld>
            <a:endParaRPr lang="uk-UA" sz="1200" b="0"/>
          </a:p>
        </p:txBody>
      </p:sp>
      <p:sp>
        <p:nvSpPr>
          <p:cNvPr id="1844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4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314" tIns="46656" rIns="93314" bIns="46656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46" name="Номер слайда 3"/>
          <p:cNvSpPr txBox="1">
            <a:spLocks noGrp="1"/>
          </p:cNvSpPr>
          <p:nvPr/>
        </p:nvSpPr>
        <p:spPr bwMode="auto">
          <a:xfrm>
            <a:off x="3850532" y="9378466"/>
            <a:ext cx="2946057" cy="49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4" tIns="46656" rIns="93314" bIns="46656" anchor="b"/>
          <a:lstStyle/>
          <a:p>
            <a:pPr algn="r" defTabSz="933867"/>
            <a:fld id="{B3D96B27-2FAA-4F90-803D-5ACCBDA51553}" type="slidenum">
              <a:rPr lang="uk-UA" sz="1200">
                <a:solidFill>
                  <a:srgbClr val="000000"/>
                </a:solidFill>
              </a:rPr>
              <a:pPr algn="r" defTabSz="933867"/>
              <a:t>21</a:t>
            </a:fld>
            <a:endParaRPr lang="uk-UA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7053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F247B-63D2-4F23-ADA3-C02D0E89D9E0}" type="slidenum">
              <a:rPr lang="uk-UA" smtClean="0"/>
              <a:pPr/>
              <a:t>22</a:t>
            </a:fld>
            <a:endParaRPr lang="uk-UA" smtClean="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50532" y="9380767"/>
            <a:ext cx="2946057" cy="491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08" tIns="46652" rIns="93308" bIns="46652" anchor="b"/>
          <a:lstStyle/>
          <a:p>
            <a:pPr algn="r" defTabSz="933867"/>
            <a:fld id="{9B4EBF30-052E-4D92-B4F6-E257AEC7A46A}" type="slidenum">
              <a:rPr lang="uk-UA" sz="1200" b="0"/>
              <a:pPr algn="r" defTabSz="933867"/>
              <a:t>22</a:t>
            </a:fld>
            <a:endParaRPr lang="uk-UA" sz="1200" b="0"/>
          </a:p>
        </p:txBody>
      </p:sp>
      <p:sp>
        <p:nvSpPr>
          <p:cNvPr id="19460" name="Rectangle 3"/>
          <p:cNvSpPr txBox="1">
            <a:spLocks noGrp="1" noChangeArrowheads="1"/>
          </p:cNvSpPr>
          <p:nvPr/>
        </p:nvSpPr>
        <p:spPr bwMode="auto">
          <a:xfrm>
            <a:off x="3850532" y="4"/>
            <a:ext cx="2946057" cy="49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4" tIns="46656" rIns="93314" bIns="46656"/>
          <a:lstStyle/>
          <a:p>
            <a:pPr algn="r" defTabSz="933867"/>
            <a:fld id="{2B132A45-2D6E-45C2-95F4-024B843E9D80}" type="datetime1">
              <a:rPr lang="ru-RU" sz="1200" b="0"/>
              <a:pPr algn="r" defTabSz="933867"/>
              <a:t>18.02.2016</a:t>
            </a:fld>
            <a:endParaRPr lang="ru-RU" sz="1200" b="0"/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850532" y="9380767"/>
            <a:ext cx="2946057" cy="491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4" tIns="46656" rIns="93314" bIns="46656" anchor="b"/>
          <a:lstStyle/>
          <a:p>
            <a:pPr algn="r" defTabSz="933867"/>
            <a:fld id="{9AC54D67-B520-4CC5-A2F3-608AA9638BD0}" type="slidenum">
              <a:rPr lang="uk-UA" sz="1200" b="0"/>
              <a:pPr algn="r" defTabSz="933867"/>
              <a:t>22</a:t>
            </a:fld>
            <a:endParaRPr lang="uk-UA" sz="1200" b="0"/>
          </a:p>
        </p:txBody>
      </p:sp>
      <p:sp>
        <p:nvSpPr>
          <p:cNvPr id="194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25" y="739775"/>
            <a:ext cx="4937125" cy="3703638"/>
          </a:xfrm>
          <a:ln/>
        </p:spPr>
      </p:sp>
      <p:sp>
        <p:nvSpPr>
          <p:cNvPr id="19463" name="Заметки 2"/>
          <p:cNvSpPr>
            <a:spLocks noGrp="1"/>
          </p:cNvSpPr>
          <p:nvPr>
            <p:ph type="body" idx="1"/>
          </p:nvPr>
        </p:nvSpPr>
        <p:spPr>
          <a:xfrm>
            <a:off x="679443" y="4690388"/>
            <a:ext cx="5438792" cy="4443644"/>
          </a:xfrm>
          <a:noFill/>
          <a:ln/>
        </p:spPr>
        <p:txBody>
          <a:bodyPr lIns="93314" tIns="46656" rIns="93314" bIns="46656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4" name="Номер слайда 3"/>
          <p:cNvSpPr txBox="1">
            <a:spLocks noGrp="1"/>
          </p:cNvSpPr>
          <p:nvPr/>
        </p:nvSpPr>
        <p:spPr bwMode="auto">
          <a:xfrm>
            <a:off x="3850532" y="9380767"/>
            <a:ext cx="2946057" cy="491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4" tIns="46656" rIns="93314" bIns="46656" anchor="b"/>
          <a:lstStyle/>
          <a:p>
            <a:pPr algn="r" defTabSz="933867"/>
            <a:fld id="{81270650-91D4-4A56-B865-B7B8EF66904F}" type="slidenum">
              <a:rPr lang="uk-UA" sz="1200">
                <a:solidFill>
                  <a:srgbClr val="000000"/>
                </a:solidFill>
              </a:rPr>
              <a:pPr algn="r" defTabSz="933867"/>
              <a:t>22</a:t>
            </a:fld>
            <a:endParaRPr lang="uk-UA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553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57DC8-350B-412F-8083-5EA8E5CF9B12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E960B-9047-4360-AB16-61721074127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BD13E-4CC2-4870-A16F-64AA6B0DE3FC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28EA2-B506-4BBA-ABB1-D88D5C5E0FA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96461-453B-4B07-8CC6-B05294FD6660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7B0E3-21D2-487D-B81F-FF329F533B6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59BE9-D103-4382-866E-C8F47C4063D2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B036B-CBD2-4442-9558-27FCC616B90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93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93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66C3-731F-4C5C-839B-37240400D11E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EEF09-C945-4827-B235-2E6CC0955F3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6A9A8-38A7-4831-A756-B890ECF322F4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ED757-58DB-4D83-A4D0-663A8F2B429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895B2-87E4-4579-A438-911DEB7CFC65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75BB3-F959-4C00-91A6-38863006A65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FC3DD-72AB-43AE-8661-77DAFDE93CC2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D09D3-B880-4C3B-B39B-A91D3B2BE97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C7C6-A844-478B-9C6B-379286C425E0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B61FA-829D-433B-BBC0-387451B23BA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40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954BE-F915-4FEA-B57A-A0BFEE81B415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463B3-C7D7-431F-953A-2D69B75367A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B1EC7-8140-4D3B-A19A-16D2B4B82DA5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E7DCE-A28D-4DD5-8F8A-2E0B87F5D2E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280AD-965C-498F-9523-503E383ACEC2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D0DB-0295-4C9E-A130-891FE282DE0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1C789-DD54-4A60-A5FA-04F29D0517E1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F88F5-B172-492A-A83C-CC4FA8881F8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93" y="4800600"/>
            <a:ext cx="54864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93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93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10EC4-6EE9-4830-8FB9-363A1D70187C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25A36-8A18-4EDD-9B48-4CC447E705E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938FC98E-6ECD-43B8-B28F-691698474006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CFCCEE0D-6084-45D5-A6AA-3E10C58C383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ChangeArrowheads="1"/>
          </p:cNvSpPr>
          <p:nvPr/>
        </p:nvSpPr>
        <p:spPr bwMode="auto">
          <a:xfrm>
            <a:off x="11113" y="702411"/>
            <a:ext cx="9002712" cy="3788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lnSpc>
                <a:spcPct val="120000"/>
              </a:lnSpc>
              <a:defRPr/>
            </a:pPr>
            <a:r>
              <a:rPr kumimoji="1" lang="uk-UA" sz="5100" i="1" dirty="0" smtClean="0">
                <a:solidFill>
                  <a:srgbClr val="FF0000"/>
                </a:solidFill>
                <a:latin typeface="Tahoma" pitchFamily="34" charset="0"/>
              </a:rPr>
              <a:t>ПРО ПІДСУМКИ</a:t>
            </a:r>
            <a:r>
              <a:rPr kumimoji="1" lang="uk-UA" sz="5100" i="1" dirty="0">
                <a:solidFill>
                  <a:srgbClr val="FF0000"/>
                </a:solidFill>
                <a:latin typeface="Tahoma" pitchFamily="34" charset="0"/>
              </a:rPr>
              <a:t/>
            </a:r>
            <a:br>
              <a:rPr kumimoji="1" lang="uk-UA" sz="5100" i="1" dirty="0">
                <a:solidFill>
                  <a:srgbClr val="FF0000"/>
                </a:solidFill>
                <a:latin typeface="Tahoma" pitchFamily="34" charset="0"/>
              </a:rPr>
            </a:br>
            <a:r>
              <a:rPr kumimoji="1" lang="uk-UA" sz="5100" i="1" dirty="0">
                <a:solidFill>
                  <a:srgbClr val="FF0000"/>
                </a:solidFill>
                <a:latin typeface="Tahoma" pitchFamily="34" charset="0"/>
              </a:rPr>
              <a:t>МІЖНАРОДНОЇ ДІЯЛЬНОСТІ У 20</a:t>
            </a:r>
            <a:r>
              <a:rPr kumimoji="1" lang="en-US" sz="5100" i="1" dirty="0" smtClean="0">
                <a:solidFill>
                  <a:srgbClr val="FF0000"/>
                </a:solidFill>
                <a:latin typeface="Tahoma" pitchFamily="34" charset="0"/>
              </a:rPr>
              <a:t>15</a:t>
            </a:r>
            <a:r>
              <a:rPr kumimoji="1" lang="uk-UA" sz="5100" i="1" dirty="0" smtClean="0">
                <a:solidFill>
                  <a:srgbClr val="FF0000"/>
                </a:solidFill>
                <a:latin typeface="Tahoma" pitchFamily="34" charset="0"/>
              </a:rPr>
              <a:t> році</a:t>
            </a:r>
            <a:r>
              <a:rPr kumimoji="1" lang="uk-UA" sz="5100" i="1" dirty="0">
                <a:solidFill>
                  <a:srgbClr val="FF0000"/>
                </a:solidFill>
                <a:latin typeface="Tahoma" pitchFamily="34" charset="0"/>
              </a:rPr>
              <a:t/>
            </a:r>
            <a:br>
              <a:rPr kumimoji="1" lang="uk-UA" sz="5100" i="1" dirty="0">
                <a:solidFill>
                  <a:srgbClr val="FF0000"/>
                </a:solidFill>
                <a:latin typeface="Tahoma" pitchFamily="34" charset="0"/>
              </a:rPr>
            </a:br>
            <a:r>
              <a:rPr kumimoji="1" lang="uk-UA" sz="5100" i="1" dirty="0" smtClean="0">
                <a:solidFill>
                  <a:srgbClr val="FF0000"/>
                </a:solidFill>
                <a:latin typeface="Tahoma" pitchFamily="34" charset="0"/>
              </a:rPr>
              <a:t>ТА ЗАВДАННЯ НА 20</a:t>
            </a:r>
            <a:r>
              <a:rPr kumimoji="1" lang="en-US" sz="5100" i="1" dirty="0" smtClean="0">
                <a:solidFill>
                  <a:srgbClr val="FF0000"/>
                </a:solidFill>
                <a:latin typeface="Tahoma" pitchFamily="34" charset="0"/>
              </a:rPr>
              <a:t>16</a:t>
            </a:r>
            <a:r>
              <a:rPr kumimoji="1" lang="uk-UA" sz="5100" i="1" dirty="0" smtClean="0">
                <a:solidFill>
                  <a:srgbClr val="FF0000"/>
                </a:solidFill>
                <a:latin typeface="Tahoma" pitchFamily="34" charset="0"/>
              </a:rPr>
              <a:t> рік</a:t>
            </a:r>
            <a:r>
              <a:rPr kumimoji="1" lang="ru-RU" sz="5100" i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endParaRPr kumimoji="1" lang="en-GB" sz="5100" i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4751388" y="6257925"/>
            <a:ext cx="418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r" eaLnBrk="0" hangingPunct="0">
              <a:spcBef>
                <a:spcPct val="20000"/>
              </a:spcBef>
              <a:buClr>
                <a:srgbClr val="FFCC00"/>
              </a:buClr>
              <a:defRPr/>
            </a:pPr>
            <a:r>
              <a:rPr kumimoji="1" lang="en-US" sz="3200" i="1" smtClean="0">
                <a:solidFill>
                  <a:srgbClr val="FF0000"/>
                </a:solidFill>
                <a:latin typeface="Tahoma" pitchFamily="34" charset="0"/>
              </a:rPr>
              <a:t>18 </a:t>
            </a:r>
            <a:r>
              <a:rPr kumimoji="1" lang="uk-UA" sz="3200" i="1" dirty="0" smtClean="0">
                <a:solidFill>
                  <a:srgbClr val="FF0000"/>
                </a:solidFill>
                <a:latin typeface="Tahoma" pitchFamily="34" charset="0"/>
              </a:rPr>
              <a:t>лютого </a:t>
            </a:r>
            <a:r>
              <a:rPr kumimoji="1" lang="uk-UA" sz="3200" i="1" dirty="0">
                <a:solidFill>
                  <a:srgbClr val="FF0000"/>
                </a:solidFill>
                <a:latin typeface="Tahoma" pitchFamily="34" charset="0"/>
              </a:rPr>
              <a:t>20</a:t>
            </a:r>
            <a:r>
              <a:rPr kumimoji="1" lang="en-US" sz="3200" i="1" dirty="0" smtClean="0">
                <a:solidFill>
                  <a:srgbClr val="FF0000"/>
                </a:solidFill>
                <a:latin typeface="Tahoma" pitchFamily="34" charset="0"/>
              </a:rPr>
              <a:t>16</a:t>
            </a:r>
            <a:r>
              <a:rPr kumimoji="1" lang="uk-UA" sz="3200" i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kumimoji="1" lang="uk-UA" sz="3200" i="1" dirty="0">
                <a:solidFill>
                  <a:srgbClr val="FF0000"/>
                </a:solidFill>
                <a:latin typeface="Tahoma" pitchFamily="34" charset="0"/>
              </a:rPr>
              <a:t>р.</a:t>
            </a:r>
            <a:endParaRPr kumimoji="1" lang="ru-RU" sz="3200" i="1" dirty="0">
              <a:solidFill>
                <a:srgbClr val="FF0000"/>
              </a:solidFill>
              <a:latin typeface="Tahoma" pitchFamily="34" charset="0"/>
            </a:endParaRPr>
          </a:p>
        </p:txBody>
      </p:sp>
      <p:pic>
        <p:nvPicPr>
          <p:cNvPr id="7172" name="Picture 4" descr="korp-1-old-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" y="4918075"/>
            <a:ext cx="8755063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15584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42" name="Group 30"/>
          <p:cNvGraphicFramePr>
            <a:graphicFrameLocks noGrp="1"/>
          </p:cNvGraphicFramePr>
          <p:nvPr>
            <p:ph idx="4294967295"/>
          </p:nvPr>
        </p:nvGraphicFramePr>
        <p:xfrm>
          <a:off x="0" y="1466850"/>
          <a:ext cx="9144000" cy="5391149"/>
        </p:xfrm>
        <a:graphic>
          <a:graphicData uri="http://schemas.openxmlformats.org/drawingml/2006/table">
            <a:tbl>
              <a:tblPr/>
              <a:tblGrid>
                <a:gridCol w="395288"/>
                <a:gridCol w="6697662"/>
                <a:gridCol w="2051050"/>
              </a:tblGrid>
              <a:tr h="119449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Назва проекту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Партнер від НТУУ “КПІ”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</a:tr>
              <a:tr h="13895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7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UKraine</a:t>
                      </a:r>
                      <a:r>
                        <a:rPr kumimoji="0" lang="en-US" sz="27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Replication, Awareness and </a:t>
                      </a:r>
                      <a:r>
                        <a:rPr kumimoji="0" lang="en-US" sz="27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INnovation</a:t>
                      </a:r>
                      <a:r>
                        <a:rPr kumimoji="0" lang="en-US" sz="27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based on EGNSS [UKRAINE]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ІТС, ФММ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74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Approximation Methods for Molecular </a:t>
                      </a:r>
                      <a:r>
                        <a:rPr kumimoji="0" lang="en-US" sz="27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Modelling</a:t>
                      </a:r>
                      <a:r>
                        <a:rPr kumimoji="0" lang="en-US" sz="27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and Diagnosis Tools [AMMODIT]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ФПМ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96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uk-UA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7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Magnonics</a:t>
                      </a:r>
                      <a:r>
                        <a:rPr kumimoji="0" lang="en-US" sz="27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Interactions and Complexity: a multifunctional aspects of spin wave dynamics</a:t>
                      </a:r>
                      <a:r>
                        <a:rPr kumimoji="0" lang="uk-UA" sz="27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27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[</a:t>
                      </a:r>
                      <a:r>
                        <a:rPr kumimoji="0" lang="en-US" sz="27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MagIC</a:t>
                      </a:r>
                      <a:r>
                        <a:rPr kumimoji="0" lang="en-US" sz="27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]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ФБТ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7" name="Text Box 5"/>
          <p:cNvSpPr txBox="1">
            <a:spLocks noChangeArrowheads="1"/>
          </p:cNvSpPr>
          <p:nvPr/>
        </p:nvSpPr>
        <p:spPr bwMode="auto">
          <a:xfrm>
            <a:off x="1343025" y="20638"/>
            <a:ext cx="7800975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700" dirty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3</a:t>
            </a:r>
            <a:r>
              <a:rPr lang="en-US" sz="37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 </a:t>
            </a:r>
            <a:r>
              <a:rPr lang="uk-UA" sz="37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проекти Рамкової програми ЄС з наукових досліджень та інновацій «Горизонт 2020» </a:t>
            </a:r>
          </a:p>
        </p:txBody>
      </p:sp>
      <p:pic>
        <p:nvPicPr>
          <p:cNvPr id="11288" name="Рисунок 6"/>
          <p:cNvPicPr>
            <a:picLocks noChangeAspect="1"/>
          </p:cNvPicPr>
          <p:nvPr/>
        </p:nvPicPr>
        <p:blipFill>
          <a:blip r:embed="rId2"/>
          <a:srcRect l="21996" t="21870" r="21754" b="22926"/>
          <a:stretch>
            <a:fillRect/>
          </a:stretch>
        </p:blipFill>
        <p:spPr bwMode="auto">
          <a:xfrm>
            <a:off x="0" y="550863"/>
            <a:ext cx="15890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6484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29" name="Group 21"/>
          <p:cNvGraphicFramePr>
            <a:graphicFrameLocks noGrp="1"/>
          </p:cNvGraphicFramePr>
          <p:nvPr>
            <p:ph idx="4294967295"/>
          </p:nvPr>
        </p:nvGraphicFramePr>
        <p:xfrm>
          <a:off x="0" y="1096963"/>
          <a:ext cx="9144000" cy="5721013"/>
        </p:xfrm>
        <a:graphic>
          <a:graphicData uri="http://schemas.openxmlformats.org/drawingml/2006/table">
            <a:tbl>
              <a:tblPr/>
              <a:tblGrid>
                <a:gridCol w="6677025"/>
                <a:gridCol w="2466975"/>
              </a:tblGrid>
              <a:tr h="1421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Назва проекту</a:t>
                      </a: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Партнер від НТУУ “КПІ”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</a:tr>
              <a:tr h="2727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Modeling and Mitigation of Social Disasters Caused by Catastrophes and Terrorism Human and Social Aspects of Security related to NATO’s strategic objectives</a:t>
                      </a:r>
                      <a:endParaRPr kumimoji="0" lang="uk-UA" sz="3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3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ІПСА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8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5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Long-Range Stand-off Microwave radar for Personnel Protection</a:t>
                      </a:r>
                      <a:endParaRPr kumimoji="0" lang="uk-UA" sz="3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РТФ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62013" y="41275"/>
            <a:ext cx="700405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uk-UA" sz="5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2</a:t>
            </a:r>
            <a:r>
              <a:rPr lang="uk-UA" sz="54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 проекти </a:t>
            </a:r>
            <a:r>
              <a:rPr lang="en-US" sz="54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NATO</a:t>
            </a:r>
            <a:endParaRPr lang="uk-UA" sz="5400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pic>
        <p:nvPicPr>
          <p:cNvPr id="13329" name="Picture 2" descr="C:\Documents and Settings\Admin\Рабочий стол\nato_ota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413"/>
            <a:ext cx="14478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127875" y="207963"/>
            <a:ext cx="1860550" cy="923925"/>
            <a:chOff x="4326" y="0"/>
            <a:chExt cx="1578" cy="839"/>
          </a:xfrm>
        </p:grpSpPr>
        <p:sp>
          <p:nvSpPr>
            <p:cNvPr id="13331" name="AutoShape 5"/>
            <p:cNvSpPr>
              <a:spLocks noChangeArrowheads="1"/>
            </p:cNvSpPr>
            <p:nvPr/>
          </p:nvSpPr>
          <p:spPr bwMode="auto">
            <a:xfrm>
              <a:off x="4326" y="0"/>
              <a:ext cx="1578" cy="839"/>
            </a:xfrm>
            <a:prstGeom prst="irregularSeal2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ffectLst>
              <a:prstShdw prst="shdw17" dist="17961" dir="2700000">
                <a:srgbClr val="990000"/>
              </a:prst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 rot="20656886">
              <a:off x="4685" y="231"/>
              <a:ext cx="75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rgbClr val="FF3300"/>
                  </a:solidFill>
                  <a:latin typeface="Tahoma" pitchFamily="34" charset="0"/>
                </a:rPr>
                <a:t>NEW</a:t>
              </a:r>
              <a:r>
                <a:rPr lang="uk-UA" sz="2200" dirty="0">
                  <a:solidFill>
                    <a:srgbClr val="FF3300"/>
                  </a:solidFill>
                  <a:latin typeface="Tahoma" pitchFamily="34" charset="0"/>
                </a:rPr>
                <a:t>!</a:t>
              </a:r>
              <a:endParaRPr lang="ru-RU" sz="2200" dirty="0">
                <a:solidFill>
                  <a:srgbClr val="FF3300"/>
                </a:solidFill>
                <a:latin typeface="Tahoma" pitchFamily="34" charset="0"/>
              </a:endParaRPr>
            </a:p>
          </p:txBody>
        </p:sp>
      </p:grpSp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5756554" y="6348291"/>
            <a:ext cx="1895475" cy="41116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3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2015 </a:t>
            </a:r>
            <a:r>
              <a:rPr lang="uk-UA" sz="30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р.</a:t>
            </a:r>
          </a:p>
        </p:txBody>
      </p:sp>
    </p:spTree>
    <p:extLst>
      <p:ext uri="{BB962C8B-B14F-4D97-AF65-F5344CB8AC3E}">
        <p14:creationId xmlns="" xmlns:p14="http://schemas.microsoft.com/office/powerpoint/2010/main" val="250050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163"/>
            <a:ext cx="9144000" cy="2089151"/>
          </a:xfrm>
        </p:spPr>
        <p:txBody>
          <a:bodyPr lIns="54000" rIns="54000">
            <a:spAutoFit/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uk-UA" sz="4600" b="1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ПИТОМІ ПОКАЗНИКИ МІЖНАРОДНОЇ ДІЯЛЬНОСТІ</a:t>
            </a:r>
            <a:br>
              <a:rPr lang="uk-UA" sz="4600" b="1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uk-UA" sz="4600" b="1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ЗА </a:t>
            </a:r>
            <a:r>
              <a:rPr lang="uk-UA" sz="6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16</a:t>
            </a:r>
            <a:r>
              <a:rPr lang="uk-UA" sz="4600" b="1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ПАРАМЕТРАМИ </a:t>
            </a:r>
            <a:endParaRPr lang="ru-RU" sz="4600" b="1" smtClean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27011" name="Text Box 3"/>
          <p:cNvSpPr txBox="1">
            <a:spLocks noChangeArrowheads="1"/>
          </p:cNvSpPr>
          <p:nvPr/>
        </p:nvSpPr>
        <p:spPr bwMode="auto">
          <a:xfrm>
            <a:off x="161925" y="2098675"/>
            <a:ext cx="8955088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uk-UA" sz="36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Індекс академічної мобільності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uk-UA" sz="36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Індекс міжнародних публікацій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uk-UA" sz="36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Індекс активності міжнародного співробітництва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uk-UA" sz="36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Індекс активності на міжнародних ринках освітніх послуг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uk-UA" sz="36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Індекс ефективності міжнародної діяльності</a:t>
            </a:r>
            <a:endParaRPr lang="ru-RU" sz="360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28268"/>
            <a:ext cx="9144000" cy="1243013"/>
          </a:xfrm>
          <a:prstGeom prst="rect">
            <a:avLst/>
          </a:prstGeom>
          <a:gradFill rotWithShape="1">
            <a:gsLst>
              <a:gs pos="0">
                <a:srgbClr val="AD9792">
                  <a:alpha val="39999"/>
                </a:srgbClr>
              </a:gs>
              <a:gs pos="100000">
                <a:srgbClr val="AD9792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sz="44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ІНТЕГРАЛЬНИЙ РЕЙТИНГ МІЖНАРОДНОЇ ДІЯЛЬНОСТІ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7536529" y="1310560"/>
            <a:ext cx="1577975" cy="4191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26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201</a:t>
            </a:r>
            <a:r>
              <a:rPr lang="en-US" sz="26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5</a:t>
            </a:r>
            <a:r>
              <a:rPr lang="uk-UA" sz="26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uk-UA" sz="26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р.</a:t>
            </a:r>
          </a:p>
        </p:txBody>
      </p:sp>
      <p:pic>
        <p:nvPicPr>
          <p:cNvPr id="1026" name="Picture 2" descr="C:\Documents and Settings\Admin\Рабочий стол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081" y="2452255"/>
            <a:ext cx="8885466" cy="2971684"/>
          </a:xfrm>
          <a:prstGeom prst="rect">
            <a:avLst/>
          </a:prstGeom>
          <a:noFill/>
        </p:spPr>
      </p:pic>
      <p:grpSp>
        <p:nvGrpSpPr>
          <p:cNvPr id="2" name="Группа 43"/>
          <p:cNvGrpSpPr>
            <a:grpSpLocks/>
          </p:cNvGrpSpPr>
          <p:nvPr/>
        </p:nvGrpSpPr>
        <p:grpSpPr bwMode="auto">
          <a:xfrm>
            <a:off x="114300" y="4919951"/>
            <a:ext cx="8967354" cy="400111"/>
            <a:chOff x="107950" y="5013325"/>
            <a:chExt cx="8938977" cy="400231"/>
          </a:xfrm>
        </p:grpSpPr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07950" y="5013325"/>
              <a:ext cx="325990" cy="3969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1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489471" y="5013326"/>
              <a:ext cx="324408" cy="3969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2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42" name="Rectangle 13"/>
            <p:cNvSpPr>
              <a:spLocks noChangeArrowheads="1"/>
            </p:cNvSpPr>
            <p:nvPr/>
          </p:nvSpPr>
          <p:spPr bwMode="auto">
            <a:xfrm>
              <a:off x="728136" y="5013325"/>
              <a:ext cx="553204" cy="400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3-4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43" name="Rectangle 14"/>
            <p:cNvSpPr>
              <a:spLocks noChangeArrowheads="1"/>
            </p:cNvSpPr>
            <p:nvPr/>
          </p:nvSpPr>
          <p:spPr bwMode="auto">
            <a:xfrm>
              <a:off x="1123755" y="5013325"/>
              <a:ext cx="553204" cy="400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3-4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44" name="Rectangle 15"/>
            <p:cNvSpPr>
              <a:spLocks noChangeArrowheads="1"/>
            </p:cNvSpPr>
            <p:nvPr/>
          </p:nvSpPr>
          <p:spPr bwMode="auto">
            <a:xfrm>
              <a:off x="1614430" y="5013325"/>
              <a:ext cx="326297" cy="400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5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1963204" y="5013325"/>
              <a:ext cx="326297" cy="400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6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3090630" y="5013325"/>
              <a:ext cx="325990" cy="3969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9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3378641" y="5013325"/>
              <a:ext cx="466830" cy="3969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10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52" name="Rectangle 23"/>
            <p:cNvSpPr>
              <a:spLocks noChangeArrowheads="1"/>
            </p:cNvSpPr>
            <p:nvPr/>
          </p:nvSpPr>
          <p:spPr bwMode="auto">
            <a:xfrm>
              <a:off x="4485511" y="5013326"/>
              <a:ext cx="469995" cy="4001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1</a:t>
              </a:r>
              <a:r>
                <a:rPr lang="en-US" sz="2000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3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53" name="Rectangle 24"/>
            <p:cNvSpPr>
              <a:spLocks noChangeArrowheads="1"/>
            </p:cNvSpPr>
            <p:nvPr/>
          </p:nvSpPr>
          <p:spPr bwMode="auto">
            <a:xfrm>
              <a:off x="4867032" y="5013326"/>
              <a:ext cx="468513" cy="400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1</a:t>
              </a:r>
              <a:r>
                <a:rPr lang="uk-UA" sz="20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4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54" name="Rectangle 25"/>
            <p:cNvSpPr>
              <a:spLocks noChangeArrowheads="1"/>
            </p:cNvSpPr>
            <p:nvPr/>
          </p:nvSpPr>
          <p:spPr bwMode="auto">
            <a:xfrm>
              <a:off x="5236612" y="5013326"/>
              <a:ext cx="466831" cy="3969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15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55" name="Rectangle 26"/>
            <p:cNvSpPr>
              <a:spLocks noChangeArrowheads="1"/>
            </p:cNvSpPr>
            <p:nvPr/>
          </p:nvSpPr>
          <p:spPr bwMode="auto">
            <a:xfrm>
              <a:off x="5613097" y="5013326"/>
              <a:ext cx="466830" cy="3969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16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56" name="Rectangle 27"/>
            <p:cNvSpPr>
              <a:spLocks noChangeArrowheads="1"/>
            </p:cNvSpPr>
            <p:nvPr/>
          </p:nvSpPr>
          <p:spPr bwMode="auto">
            <a:xfrm>
              <a:off x="5984260" y="5013326"/>
              <a:ext cx="466830" cy="3969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17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57" name="Rectangle 28"/>
            <p:cNvSpPr>
              <a:spLocks noChangeArrowheads="1"/>
            </p:cNvSpPr>
            <p:nvPr/>
          </p:nvSpPr>
          <p:spPr bwMode="auto">
            <a:xfrm>
              <a:off x="6348805" y="5013326"/>
              <a:ext cx="466830" cy="3969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18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58" name="Rectangle 29"/>
            <p:cNvSpPr>
              <a:spLocks noChangeArrowheads="1"/>
            </p:cNvSpPr>
            <p:nvPr/>
          </p:nvSpPr>
          <p:spPr bwMode="auto">
            <a:xfrm>
              <a:off x="6716803" y="5013326"/>
              <a:ext cx="468513" cy="400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20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59" name="Rectangle 30"/>
            <p:cNvSpPr>
              <a:spLocks noChangeArrowheads="1"/>
            </p:cNvSpPr>
            <p:nvPr/>
          </p:nvSpPr>
          <p:spPr bwMode="auto">
            <a:xfrm>
              <a:off x="7103645" y="5013326"/>
              <a:ext cx="466831" cy="3969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20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60" name="Rectangle 31"/>
            <p:cNvSpPr>
              <a:spLocks noChangeArrowheads="1"/>
            </p:cNvSpPr>
            <p:nvPr/>
          </p:nvSpPr>
          <p:spPr bwMode="auto">
            <a:xfrm>
              <a:off x="7474808" y="5013326"/>
              <a:ext cx="466831" cy="3969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21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61" name="Rectangle 32"/>
            <p:cNvSpPr>
              <a:spLocks noChangeArrowheads="1"/>
            </p:cNvSpPr>
            <p:nvPr/>
          </p:nvSpPr>
          <p:spPr bwMode="auto">
            <a:xfrm>
              <a:off x="8580097" y="5013326"/>
              <a:ext cx="466830" cy="3969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24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62" name="Rectangle 33"/>
            <p:cNvSpPr>
              <a:spLocks noChangeArrowheads="1"/>
            </p:cNvSpPr>
            <p:nvPr/>
          </p:nvSpPr>
          <p:spPr bwMode="auto">
            <a:xfrm>
              <a:off x="8219292" y="5013326"/>
              <a:ext cx="466830" cy="3969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23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  <p:sp>
          <p:nvSpPr>
            <p:cNvPr id="63" name="Rectangle 34"/>
            <p:cNvSpPr>
              <a:spLocks noChangeArrowheads="1"/>
            </p:cNvSpPr>
            <p:nvPr/>
          </p:nvSpPr>
          <p:spPr bwMode="auto">
            <a:xfrm>
              <a:off x="7845971" y="5013326"/>
              <a:ext cx="465248" cy="3969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uk-UA" sz="2000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22</a:t>
              </a: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</p:grpSp>
      <p:sp>
        <p:nvSpPr>
          <p:cNvPr id="64" name="TextBox 4"/>
          <p:cNvSpPr txBox="1">
            <a:spLocks noChangeArrowheads="1"/>
          </p:cNvSpPr>
          <p:nvPr/>
        </p:nvSpPr>
        <p:spPr bwMode="auto">
          <a:xfrm rot="16200000">
            <a:off x="3940176" y="1564486"/>
            <a:ext cx="1516062" cy="900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CC6600"/>
                </a:solidFill>
                <a:latin typeface="Tahoma" pitchFamily="34" charset="0"/>
                <a:cs typeface="Tahoma" pitchFamily="34" charset="0"/>
              </a:rPr>
              <a:t>ФАКС</a:t>
            </a:r>
            <a:endParaRPr lang="uk-UA" sz="3400" dirty="0">
              <a:solidFill>
                <a:srgbClr val="CC66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CC6600"/>
                </a:solidFill>
                <a:latin typeface="Tahoma" pitchFamily="34" charset="0"/>
                <a:cs typeface="Tahoma" pitchFamily="34" charset="0"/>
              </a:rPr>
              <a:t>ФПМ</a:t>
            </a:r>
            <a:endParaRPr lang="uk-UA" sz="3400" dirty="0">
              <a:solidFill>
                <a:srgbClr val="CC66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CC6600"/>
                </a:solidFill>
                <a:latin typeface="Tahoma" pitchFamily="34" charset="0"/>
                <a:cs typeface="Tahoma" pitchFamily="34" charset="0"/>
              </a:rPr>
              <a:t>ІТС</a:t>
            </a:r>
            <a:endParaRPr lang="uk-UA" sz="3400" dirty="0">
              <a:solidFill>
                <a:srgbClr val="CC66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CC6600"/>
                </a:solidFill>
                <a:latin typeface="Tahoma" pitchFamily="34" charset="0"/>
                <a:cs typeface="Tahoma" pitchFamily="34" charset="0"/>
              </a:rPr>
              <a:t>ЗФ</a:t>
            </a:r>
            <a:endParaRPr lang="uk-UA" sz="3400" dirty="0">
              <a:solidFill>
                <a:srgbClr val="CC66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err="1" smtClean="0">
                <a:solidFill>
                  <a:srgbClr val="CC6600"/>
                </a:solidFill>
                <a:latin typeface="Tahoma" pitchFamily="34" charset="0"/>
                <a:cs typeface="Tahoma" pitchFamily="34" charset="0"/>
              </a:rPr>
              <a:t>ФЕЛ</a:t>
            </a:r>
            <a:endParaRPr lang="uk-UA" sz="3400" dirty="0">
              <a:solidFill>
                <a:srgbClr val="CC66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ММІ</a:t>
            </a:r>
            <a:endParaRPr lang="uk-UA" sz="34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ХТФ</a:t>
            </a:r>
            <a:endParaRPr lang="uk-UA" sz="34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ФСП</a:t>
            </a:r>
            <a:endParaRPr lang="uk-UA" sz="34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ПБФ</a:t>
            </a:r>
            <a:endParaRPr lang="uk-UA" sz="34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ФБТ</a:t>
            </a:r>
            <a:endParaRPr lang="uk-UA" sz="34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ФЕА</a:t>
            </a:r>
            <a:endParaRPr lang="uk-UA" sz="34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ІФФ</a:t>
            </a:r>
            <a:endParaRPr lang="uk-UA" sz="34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ІПСА</a:t>
            </a: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ФТІ</a:t>
            </a:r>
            <a:endParaRPr lang="uk-UA" sz="34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ІХФ</a:t>
            </a:r>
            <a:endParaRPr lang="uk-UA" sz="34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ФММ</a:t>
            </a:r>
            <a:endParaRPr lang="uk-UA" sz="34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ІЕЕ</a:t>
            </a:r>
            <a:endParaRPr lang="uk-UA" sz="34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ФЛ</a:t>
            </a:r>
            <a:endParaRPr lang="uk-UA" sz="34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ТЕФ</a:t>
            </a:r>
            <a:endParaRPr lang="uk-UA" sz="34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ФІОТ</a:t>
            </a:r>
            <a:endParaRPr lang="uk-UA" sz="34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ВПІ</a:t>
            </a:r>
            <a:endParaRPr lang="uk-UA" sz="34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ФМФ</a:t>
            </a:r>
          </a:p>
          <a:p>
            <a:pPr>
              <a:lnSpc>
                <a:spcPct val="71000"/>
              </a:lnSpc>
              <a:defRPr/>
            </a:pPr>
            <a:r>
              <a:rPr lang="uk-UA" sz="34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ФБМІ</a:t>
            </a:r>
            <a:endParaRPr lang="uk-UA" sz="34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4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РТФ</a:t>
            </a:r>
          </a:p>
        </p:txBody>
      </p:sp>
      <p:grpSp>
        <p:nvGrpSpPr>
          <p:cNvPr id="3" name="Группа 70"/>
          <p:cNvGrpSpPr>
            <a:grpSpLocks/>
          </p:cNvGrpSpPr>
          <p:nvPr/>
        </p:nvGrpSpPr>
        <p:grpSpPr bwMode="auto">
          <a:xfrm>
            <a:off x="163657" y="1489651"/>
            <a:ext cx="1810616" cy="1461367"/>
            <a:chOff x="107950" y="1282700"/>
            <a:chExt cx="2197100" cy="1392239"/>
          </a:xfrm>
        </p:grpSpPr>
        <p:cxnSp>
          <p:nvCxnSpPr>
            <p:cNvPr id="91" name="Прямая соединительная линия 90"/>
            <p:cNvCxnSpPr/>
            <p:nvPr/>
          </p:nvCxnSpPr>
          <p:spPr>
            <a:xfrm rot="5400000">
              <a:off x="-107950" y="2060576"/>
              <a:ext cx="43180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rot="5400000">
              <a:off x="1893093" y="2278858"/>
              <a:ext cx="792164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>
              <a:off x="107950" y="1844675"/>
              <a:ext cx="2197100" cy="3175"/>
            </a:xfrm>
            <a:prstGeom prst="line">
              <a:avLst/>
            </a:prstGeom>
            <a:ln w="38100">
              <a:solidFill>
                <a:srgbClr val="0070C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>
              <a:spLocks noChangeArrowheads="1"/>
            </p:cNvSpPr>
            <p:nvPr/>
          </p:nvSpPr>
          <p:spPr bwMode="auto">
            <a:xfrm>
              <a:off x="120650" y="1282700"/>
              <a:ext cx="2124075" cy="1066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uk-UA" sz="3200" dirty="0">
                  <a:solidFill>
                    <a:srgbClr val="0070C0"/>
                  </a:solidFill>
                  <a:cs typeface="Arial" charset="0"/>
                </a:rPr>
                <a:t>Перша п'ятірка</a:t>
              </a:r>
              <a:endParaRPr lang="ru-RU" sz="3200" dirty="0">
                <a:solidFill>
                  <a:srgbClr val="0070C0"/>
                </a:solidFill>
                <a:cs typeface="Arial" charset="0"/>
              </a:endParaRPr>
            </a:p>
          </p:txBody>
        </p:sp>
      </p:grpSp>
      <p:cxnSp>
        <p:nvCxnSpPr>
          <p:cNvPr id="95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45473" y="3581977"/>
            <a:ext cx="8821738" cy="41275"/>
          </a:xfrm>
          <a:prstGeom prst="line">
            <a:avLst/>
          </a:prstGeom>
          <a:noFill/>
          <a:ln w="50800" algn="ctr">
            <a:solidFill>
              <a:srgbClr val="0070C0"/>
            </a:solidFill>
            <a:round/>
            <a:headEnd/>
            <a:tailEnd/>
          </a:ln>
        </p:spPr>
      </p:cxnSp>
      <p:sp>
        <p:nvSpPr>
          <p:cNvPr id="96" name="Скругленная прямоугольная выноска 95"/>
          <p:cNvSpPr>
            <a:spLocks noChangeArrowheads="1"/>
          </p:cNvSpPr>
          <p:nvPr/>
        </p:nvSpPr>
        <p:spPr bwMode="auto">
          <a:xfrm>
            <a:off x="5294457" y="1660757"/>
            <a:ext cx="2127250" cy="1266160"/>
          </a:xfrm>
          <a:prstGeom prst="wedgeRoundRectCallout">
            <a:avLst>
              <a:gd name="adj1" fmla="val -44537"/>
              <a:gd name="adj2" fmla="val 99902"/>
              <a:gd name="adj3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Середній по КПІ</a:t>
            </a:r>
            <a:endParaRPr lang="ru-RU" sz="2800" dirty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8" name="Rectangle 19"/>
          <p:cNvSpPr>
            <a:spLocks noChangeArrowheads="1"/>
          </p:cNvSpPr>
          <p:nvPr/>
        </p:nvSpPr>
        <p:spPr bwMode="auto">
          <a:xfrm>
            <a:off x="2354840" y="4916488"/>
            <a:ext cx="32733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8</a:t>
            </a:r>
            <a:endParaRPr lang="ru-RU" sz="2000" dirty="0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sp>
        <p:nvSpPr>
          <p:cNvPr id="99" name="Rectangle 19"/>
          <p:cNvSpPr>
            <a:spLocks noChangeArrowheads="1"/>
          </p:cNvSpPr>
          <p:nvPr/>
        </p:nvSpPr>
        <p:spPr bwMode="auto">
          <a:xfrm>
            <a:off x="2735840" y="4923416"/>
            <a:ext cx="32733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8</a:t>
            </a:r>
            <a:endParaRPr lang="ru-RU" sz="2000" dirty="0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sp>
        <p:nvSpPr>
          <p:cNvPr id="100" name="Rectangle 23"/>
          <p:cNvSpPr>
            <a:spLocks noChangeArrowheads="1"/>
          </p:cNvSpPr>
          <p:nvPr/>
        </p:nvSpPr>
        <p:spPr bwMode="auto">
          <a:xfrm>
            <a:off x="3774931" y="4926880"/>
            <a:ext cx="4700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12</a:t>
            </a:r>
            <a:endParaRPr lang="ru-RU" sz="2000" dirty="0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sp>
        <p:nvSpPr>
          <p:cNvPr id="101" name="Rectangle 23"/>
          <p:cNvSpPr>
            <a:spLocks noChangeArrowheads="1"/>
          </p:cNvSpPr>
          <p:nvPr/>
        </p:nvSpPr>
        <p:spPr bwMode="auto">
          <a:xfrm>
            <a:off x="4145540" y="4933808"/>
            <a:ext cx="4700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12</a:t>
            </a:r>
            <a:endParaRPr lang="ru-RU" sz="2000" dirty="0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-36513"/>
            <a:ext cx="9144000" cy="708026"/>
          </a:xfrm>
          <a:prstGeom prst="rect">
            <a:avLst/>
          </a:prstGeom>
          <a:gradFill rotWithShape="1">
            <a:gsLst>
              <a:gs pos="0">
                <a:srgbClr val="AD9792">
                  <a:alpha val="39999"/>
                </a:srgbClr>
              </a:gs>
              <a:gs pos="100000">
                <a:srgbClr val="AD9792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>
                <a:solidFill>
                  <a:srgbClr val="0066FF"/>
                </a:solidFill>
                <a:latin typeface="Tahoma" pitchFamily="34" charset="0"/>
                <a:cs typeface="Arial" pitchFamily="34" charset="0"/>
              </a:rPr>
              <a:t>Індекс академічної мобільності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674381"/>
            <a:ext cx="9144000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uk-UA" sz="42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Враховує виїзди за кордон українських фахівців, студентів та приїзди іноземних</a:t>
            </a:r>
            <a:endParaRPr lang="ru-RU" sz="4200" dirty="0">
              <a:solidFill>
                <a:srgbClr val="0066FF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 rot="16200000">
            <a:off x="4226719" y="1691193"/>
            <a:ext cx="1435100" cy="839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ХТФ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ФАКС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ФПМ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ЗФ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ІТС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ФЕЛ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ММІ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ФСП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ПБФ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ФБТ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ІФФ</a:t>
            </a:r>
            <a:endParaRPr lang="uk-UA" sz="31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ФЕА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ІПСА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ФТІ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ІХФ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ФММ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ІЕЕ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ФЛ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ФІОТ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ТЕФ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ВПІ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ФМФ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ФБМІ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РТФ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865806" y="6567740"/>
            <a:ext cx="1268362" cy="29881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18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201</a:t>
            </a:r>
            <a:r>
              <a:rPr lang="uk-UA" sz="18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5</a:t>
            </a:r>
            <a:r>
              <a:rPr lang="uk-UA" sz="18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uk-UA" sz="18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р.</a:t>
            </a:r>
          </a:p>
        </p:txBody>
      </p:sp>
      <p:sp>
        <p:nvSpPr>
          <p:cNvPr id="19" name="Скругленная прямоугольная выноска 18"/>
          <p:cNvSpPr>
            <a:spLocks noChangeArrowheads="1"/>
          </p:cNvSpPr>
          <p:nvPr/>
        </p:nvSpPr>
        <p:spPr bwMode="auto">
          <a:xfrm>
            <a:off x="784082" y="2242502"/>
            <a:ext cx="2016125" cy="854075"/>
          </a:xfrm>
          <a:prstGeom prst="wedgeRoundRectCallout">
            <a:avLst>
              <a:gd name="adj1" fmla="val 84541"/>
              <a:gd name="adj2" fmla="val 68623"/>
              <a:gd name="adj3" fmla="val 16667"/>
            </a:avLst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 algn="ctr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>
              <a:defRPr/>
            </a:pPr>
            <a:r>
              <a:rPr lang="uk-UA" sz="2500" dirty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Світовий досвід</a:t>
            </a:r>
            <a:endParaRPr lang="ru-RU" sz="2500" dirty="0">
              <a:solidFill>
                <a:srgbClr val="A5002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1" name="Picture 3" descr="C:\Documents and Settings\Admin\Рабочий стол\Рисунок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690" y="3190009"/>
            <a:ext cx="8634846" cy="2234045"/>
          </a:xfrm>
          <a:prstGeom prst="rect">
            <a:avLst/>
          </a:prstGeom>
          <a:noFill/>
        </p:spPr>
      </p:pic>
      <p:cxnSp>
        <p:nvCxnSpPr>
          <p:cNvPr id="22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754351" y="4735516"/>
            <a:ext cx="8031162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24" name="Прямая соединительная линия 21"/>
          <p:cNvCxnSpPr>
            <a:cxnSpLocks noChangeShapeType="1"/>
          </p:cNvCxnSpPr>
          <p:nvPr/>
        </p:nvCxnSpPr>
        <p:spPr bwMode="auto">
          <a:xfrm flipV="1">
            <a:off x="761567" y="3305321"/>
            <a:ext cx="8048625" cy="0"/>
          </a:xfrm>
          <a:prstGeom prst="line">
            <a:avLst/>
          </a:prstGeom>
          <a:noFill/>
          <a:ln w="38100" algn="ctr">
            <a:solidFill>
              <a:srgbClr val="A50021"/>
            </a:solidFill>
            <a:round/>
            <a:headEnd/>
            <a:tailEnd/>
          </a:ln>
        </p:spPr>
      </p:cxnSp>
      <p:sp>
        <p:nvSpPr>
          <p:cNvPr id="25" name="Скругленная прямоугольная выноска 24"/>
          <p:cNvSpPr>
            <a:spLocks noChangeArrowheads="1"/>
          </p:cNvSpPr>
          <p:nvPr/>
        </p:nvSpPr>
        <p:spPr bwMode="auto">
          <a:xfrm>
            <a:off x="6238085" y="2493818"/>
            <a:ext cx="2087562" cy="969289"/>
          </a:xfrm>
          <a:prstGeom prst="wedgeRoundRectCallout">
            <a:avLst>
              <a:gd name="adj1" fmla="val -65719"/>
              <a:gd name="adj2" fmla="val 175307"/>
              <a:gd name="adj3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Середній по КПІ</a:t>
            </a:r>
            <a:endParaRPr lang="ru-RU" sz="2800" dirty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-36513"/>
            <a:ext cx="9144000" cy="708026"/>
          </a:xfrm>
          <a:prstGeom prst="rect">
            <a:avLst/>
          </a:prstGeom>
          <a:gradFill rotWithShape="1">
            <a:gsLst>
              <a:gs pos="0">
                <a:srgbClr val="AD9792">
                  <a:alpha val="39999"/>
                </a:srgbClr>
              </a:gs>
              <a:gs pos="100000">
                <a:srgbClr val="AD9792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dirty="0">
                <a:solidFill>
                  <a:srgbClr val="0066FF"/>
                </a:solidFill>
                <a:latin typeface="Tahoma" pitchFamily="34" charset="0"/>
                <a:cs typeface="Arial" pitchFamily="34" charset="0"/>
              </a:rPr>
              <a:t>Індекс міжнародних публікацій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773113"/>
            <a:ext cx="91440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uk-UA" sz="42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Враховує кількість монографій та наукових статей, які видано за кордоном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30894" y="1943607"/>
            <a:ext cx="1577975" cy="4191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26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201</a:t>
            </a:r>
            <a:r>
              <a:rPr lang="uk-UA" sz="26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5</a:t>
            </a:r>
            <a:r>
              <a:rPr lang="uk-UA" sz="26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uk-UA" sz="26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р.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 rot="16200000">
            <a:off x="4083051" y="1780568"/>
            <a:ext cx="1435100" cy="82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ХТФ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ФАКС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ФПМ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ЗФ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ІТС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ФЕЛ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ММІ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ФСП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ПБФ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ФБТ</a:t>
            </a:r>
            <a:endParaRPr lang="uk-UA" sz="31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ІФФ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ФЕА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ІПСА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ФТІ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ІХФ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ФММ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ІЕЕ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ФЛ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ФІОТ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ТЕФ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ВПІ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ФМФ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ФБМІ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РТФ</a:t>
            </a:r>
          </a:p>
        </p:txBody>
      </p:sp>
      <p:pic>
        <p:nvPicPr>
          <p:cNvPr id="3075" name="Picture 3" descr="C:\Documents and Settings\Admin\Рабочий стол\Рисунок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192" y="2992582"/>
            <a:ext cx="8512608" cy="2315297"/>
          </a:xfrm>
          <a:prstGeom prst="rect">
            <a:avLst/>
          </a:prstGeom>
          <a:noFill/>
        </p:spPr>
      </p:pic>
      <p:cxnSp>
        <p:nvCxnSpPr>
          <p:cNvPr id="17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719571" y="4398241"/>
            <a:ext cx="8064500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18" name="Скругленная прямоугольная выноска 17"/>
          <p:cNvSpPr>
            <a:spLocks noChangeArrowheads="1"/>
          </p:cNvSpPr>
          <p:nvPr/>
        </p:nvSpPr>
        <p:spPr bwMode="auto">
          <a:xfrm>
            <a:off x="6593176" y="2015836"/>
            <a:ext cx="2089150" cy="1008063"/>
          </a:xfrm>
          <a:prstGeom prst="wedgeRoundRectCallout">
            <a:avLst>
              <a:gd name="adj1" fmla="val -90641"/>
              <a:gd name="adj2" fmla="val 182253"/>
              <a:gd name="adj3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Середній по КПІ</a:t>
            </a:r>
            <a:endParaRPr lang="ru-RU" sz="2800" dirty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144010"/>
            <a:ext cx="914400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32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Враховує </a:t>
            </a:r>
            <a:r>
              <a:rPr lang="uk-UA" sz="3200" dirty="0" smtClean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міжнародні </a:t>
            </a:r>
            <a:r>
              <a:rPr lang="uk-UA" sz="32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угоди, міжнародні заходи; діючі </a:t>
            </a:r>
            <a:r>
              <a:rPr lang="uk-UA" sz="3200" dirty="0" smtClean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спільні міжнародні структури; представництва у міжнародних організаціях</a:t>
            </a:r>
            <a:endParaRPr lang="uk-UA" sz="3200" dirty="0">
              <a:solidFill>
                <a:srgbClr val="0066FF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-36513"/>
            <a:ext cx="9144000" cy="1138238"/>
          </a:xfrm>
          <a:prstGeom prst="rect">
            <a:avLst/>
          </a:prstGeom>
          <a:gradFill rotWithShape="1">
            <a:gsLst>
              <a:gs pos="0">
                <a:srgbClr val="AD9792">
                  <a:alpha val="39999"/>
                </a:srgbClr>
              </a:gs>
              <a:gs pos="100000">
                <a:srgbClr val="AD9792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4000" dirty="0">
                <a:solidFill>
                  <a:srgbClr val="0066FF"/>
                </a:solidFill>
                <a:latin typeface="Tahoma" pitchFamily="34" charset="0"/>
                <a:cs typeface="Arial" pitchFamily="34" charset="0"/>
              </a:rPr>
              <a:t>Індекс активності міжнародного співробітництва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66025" y="647368"/>
            <a:ext cx="1577975" cy="4191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26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201</a:t>
            </a:r>
            <a:r>
              <a:rPr lang="uk-UA" sz="26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5</a:t>
            </a:r>
            <a:r>
              <a:rPr lang="uk-UA" sz="26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uk-UA" sz="26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р.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 rot="16200000">
            <a:off x="4186961" y="1780568"/>
            <a:ext cx="1435100" cy="82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ХТФ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ФАКС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ФПМ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ЗФ</a:t>
            </a:r>
            <a:endParaRPr lang="uk-UA" sz="31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ІТС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ФЕЛ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ММІ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ФСП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ПБФ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ФБТ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ІФФ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ФЕА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ІПСА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ФТІ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ІХФ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ФММ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ІЕЕ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ФЛ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ФІОТ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ТЕФ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ВПІ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ФМФ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ФБМІ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РТФ</a:t>
            </a:r>
          </a:p>
        </p:txBody>
      </p:sp>
      <p:pic>
        <p:nvPicPr>
          <p:cNvPr id="10242" name="Picture 2" descr="C:\Documents and Settings\Admin\Рабочий стол\Рисунок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2992582"/>
            <a:ext cx="8572499" cy="2327562"/>
          </a:xfrm>
          <a:prstGeom prst="rect">
            <a:avLst/>
          </a:prstGeom>
          <a:noFill/>
        </p:spPr>
      </p:pic>
      <p:cxnSp>
        <p:nvCxnSpPr>
          <p:cNvPr id="14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790143" y="4737246"/>
            <a:ext cx="8064500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15" name="Скругленная прямоугольная выноска 14"/>
          <p:cNvSpPr>
            <a:spLocks noChangeArrowheads="1"/>
          </p:cNvSpPr>
          <p:nvPr/>
        </p:nvSpPr>
        <p:spPr bwMode="auto">
          <a:xfrm>
            <a:off x="5657271" y="2888673"/>
            <a:ext cx="2385292" cy="1039666"/>
          </a:xfrm>
          <a:prstGeom prst="wedgeRoundRectCallout">
            <a:avLst>
              <a:gd name="adj1" fmla="val -51359"/>
              <a:gd name="adj2" fmla="val 124257"/>
              <a:gd name="adj3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Середній по КПІ</a:t>
            </a:r>
            <a:endParaRPr lang="ru-RU" sz="2800" dirty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12838"/>
            <a:ext cx="9144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32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Враховує кошти за навчання іноземних громадян, від міжнародних проектів, вартість обладнання, книжок, програмних продуктів, кошти від технічної та благодійної допомоги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-36513"/>
            <a:ext cx="9144000" cy="1138238"/>
          </a:xfrm>
          <a:prstGeom prst="rect">
            <a:avLst/>
          </a:prstGeom>
          <a:gradFill rotWithShape="1">
            <a:gsLst>
              <a:gs pos="0">
                <a:srgbClr val="AD9792">
                  <a:alpha val="39999"/>
                </a:srgbClr>
              </a:gs>
              <a:gs pos="100000">
                <a:srgbClr val="AD9792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4000" dirty="0">
                <a:solidFill>
                  <a:srgbClr val="0066FF"/>
                </a:solidFill>
                <a:latin typeface="Tahoma" pitchFamily="34" charset="0"/>
                <a:cs typeface="Arial" pitchFamily="34" charset="0"/>
              </a:rPr>
              <a:t>Індекс ефективності міжнародної діяльності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7777316" y="779618"/>
            <a:ext cx="1366684" cy="39114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24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201</a:t>
            </a:r>
            <a:r>
              <a:rPr lang="uk-UA" sz="24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5</a:t>
            </a:r>
            <a:r>
              <a:rPr lang="uk-UA" sz="24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uk-UA" sz="24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р.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 rot="16200000">
            <a:off x="4051878" y="1894868"/>
            <a:ext cx="1435100" cy="82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ХТФ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ФАКС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ФПМ</a:t>
            </a:r>
            <a:endParaRPr lang="uk-UA" sz="31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ЗФ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ІТС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ФЕЛ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ММІ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ФСП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ПБФ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ФБТ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ІФФ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ФЕА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ІПСА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ФТІ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ІХФ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ФММ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ІЕЕ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ФЛ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ФІОТ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ТЕФ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ВПІ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ФМФ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ФБМІ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РТФ</a:t>
            </a:r>
          </a:p>
        </p:txBody>
      </p:sp>
      <p:pic>
        <p:nvPicPr>
          <p:cNvPr id="9218" name="Picture 2" descr="C:\Documents and Settings\Admin\Рабочий стол\Рисунок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281" y="3647209"/>
            <a:ext cx="8609300" cy="1808741"/>
          </a:xfrm>
          <a:prstGeom prst="rect">
            <a:avLst/>
          </a:prstGeom>
          <a:noFill/>
        </p:spPr>
      </p:pic>
      <p:cxnSp>
        <p:nvCxnSpPr>
          <p:cNvPr id="19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621868" y="5050415"/>
            <a:ext cx="8069262" cy="4762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21" name="Скругленная прямоугольная выноска 20"/>
          <p:cNvSpPr>
            <a:spLocks noChangeArrowheads="1"/>
          </p:cNvSpPr>
          <p:nvPr/>
        </p:nvSpPr>
        <p:spPr bwMode="auto">
          <a:xfrm>
            <a:off x="6888594" y="3604976"/>
            <a:ext cx="1974850" cy="881011"/>
          </a:xfrm>
          <a:prstGeom prst="wedgeRoundRectCallout">
            <a:avLst>
              <a:gd name="adj1" fmla="val -58199"/>
              <a:gd name="adj2" fmla="val 109004"/>
              <a:gd name="adj3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Середній по КПІ</a:t>
            </a:r>
            <a:endParaRPr lang="ru-RU" sz="2800" dirty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-36513"/>
            <a:ext cx="9144000" cy="1230313"/>
          </a:xfrm>
          <a:prstGeom prst="rect">
            <a:avLst/>
          </a:prstGeom>
          <a:gradFill rotWithShape="1">
            <a:gsLst>
              <a:gs pos="0">
                <a:srgbClr val="AD9792">
                  <a:alpha val="39999"/>
                </a:srgbClr>
              </a:gs>
              <a:gs pos="100000">
                <a:srgbClr val="AD9792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700" dirty="0">
                <a:solidFill>
                  <a:srgbClr val="0066FF"/>
                </a:solidFill>
                <a:latin typeface="Tahoma" pitchFamily="34" charset="0"/>
                <a:cs typeface="Arial" pitchFamily="34" charset="0"/>
              </a:rPr>
              <a:t>Індекс активності на міжнародних ринках освітніх послуг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1285875"/>
            <a:ext cx="91440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32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Враховує </a:t>
            </a:r>
            <a:r>
              <a:rPr lang="uk-UA" sz="3200" dirty="0" smtClean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кількість </a:t>
            </a:r>
            <a:r>
              <a:rPr lang="uk-UA" sz="32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іноземних громадян, що навчаються в підрозділі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566025" y="740289"/>
            <a:ext cx="1577975" cy="4191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26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201</a:t>
            </a:r>
            <a:r>
              <a:rPr lang="uk-UA" sz="26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5</a:t>
            </a:r>
            <a:r>
              <a:rPr lang="uk-UA" sz="26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uk-UA" sz="26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р.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 rot="16200000">
            <a:off x="4083051" y="1780568"/>
            <a:ext cx="1435100" cy="82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ХТФ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ФАКС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ФПМ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ЗФ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ІТС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ФЕЛ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ММІ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ФСП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ПБФ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ФБТ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ІФФ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ФЕА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err="1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ІПСА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ФТІ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ІХФ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ФММ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ІЕЕ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ФЛ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ФІОТ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ТЕФ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ВПІ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ФМФ</a:t>
            </a:r>
          </a:p>
          <a:p>
            <a:pPr>
              <a:lnSpc>
                <a:spcPct val="71000"/>
              </a:lnSpc>
              <a:defRPr/>
            </a:pPr>
            <a:r>
              <a:rPr lang="uk-UA" sz="3100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ФБМІ</a:t>
            </a:r>
            <a:endParaRPr lang="uk-UA" sz="3100" dirty="0">
              <a:solidFill>
                <a:srgbClr val="0066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1000"/>
              </a:lnSpc>
              <a:defRPr/>
            </a:pPr>
            <a:r>
              <a:rPr lang="uk-UA" sz="3100" dirty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РТФ</a:t>
            </a:r>
          </a:p>
        </p:txBody>
      </p:sp>
      <p:pic>
        <p:nvPicPr>
          <p:cNvPr id="5123" name="Picture 3" descr="C:\Documents and Settings\Admin\Рабочий стол\Рисунок1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35" y="3096491"/>
            <a:ext cx="8666020" cy="2216728"/>
          </a:xfrm>
          <a:prstGeom prst="rect">
            <a:avLst/>
          </a:prstGeom>
          <a:noFill/>
        </p:spPr>
      </p:pic>
      <p:cxnSp>
        <p:nvCxnSpPr>
          <p:cNvPr id="18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725777" y="4964257"/>
            <a:ext cx="7993062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19" name="Скругленная прямоугольная выноска 18"/>
          <p:cNvSpPr>
            <a:spLocks noChangeArrowheads="1"/>
          </p:cNvSpPr>
          <p:nvPr/>
        </p:nvSpPr>
        <p:spPr bwMode="auto">
          <a:xfrm>
            <a:off x="6323445" y="3363769"/>
            <a:ext cx="2017713" cy="863600"/>
          </a:xfrm>
          <a:prstGeom prst="wedgeRoundRectCallout">
            <a:avLst>
              <a:gd name="adj1" fmla="val -45430"/>
              <a:gd name="adj2" fmla="val 123386"/>
              <a:gd name="adj3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uk-UA" sz="28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Середній по КПІ</a:t>
            </a:r>
            <a:endParaRPr lang="ru-RU" sz="2800" dirty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0" name="Прямая соединительная линия 21"/>
          <p:cNvCxnSpPr>
            <a:cxnSpLocks noChangeShapeType="1"/>
          </p:cNvCxnSpPr>
          <p:nvPr/>
        </p:nvCxnSpPr>
        <p:spPr bwMode="auto">
          <a:xfrm flipV="1">
            <a:off x="729818" y="3254375"/>
            <a:ext cx="8048625" cy="0"/>
          </a:xfrm>
          <a:prstGeom prst="line">
            <a:avLst/>
          </a:prstGeom>
          <a:noFill/>
          <a:ln w="38100" algn="ctr">
            <a:solidFill>
              <a:srgbClr val="A50021"/>
            </a:solidFill>
            <a:round/>
            <a:headEnd/>
            <a:tailEnd/>
          </a:ln>
        </p:spPr>
      </p:cxnSp>
      <p:sp>
        <p:nvSpPr>
          <p:cNvPr id="21" name="Скругленная прямоугольная выноска 20"/>
          <p:cNvSpPr>
            <a:spLocks noChangeArrowheads="1"/>
          </p:cNvSpPr>
          <p:nvPr/>
        </p:nvSpPr>
        <p:spPr bwMode="auto">
          <a:xfrm>
            <a:off x="1423555" y="2213264"/>
            <a:ext cx="1818409" cy="875428"/>
          </a:xfrm>
          <a:prstGeom prst="wedgeRoundRectCallout">
            <a:avLst>
              <a:gd name="adj1" fmla="val 74295"/>
              <a:gd name="adj2" fmla="val 62127"/>
              <a:gd name="adj3" fmla="val 16667"/>
            </a:avLst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 algn="ctr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 lIns="18000" tIns="10800" rIns="18000" bIns="10800" anchor="ctr">
            <a:spAutoFit/>
          </a:bodyPr>
          <a:lstStyle/>
          <a:p>
            <a:pPr algn="ctr">
              <a:defRPr/>
            </a:pPr>
            <a:r>
              <a:rPr lang="uk-UA" sz="2500" dirty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Світовий досвід</a:t>
            </a:r>
            <a:endParaRPr lang="ru-RU" sz="2500" dirty="0">
              <a:solidFill>
                <a:srgbClr val="A5002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4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4" name="Rectangle 2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5" name="Rectangle 4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6" name="Rectangle 6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7" name="Rectangle 8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8" name="Rectangle 10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9" name="Rectangle 12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0" name="Rectangle 14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1" name="Rectangle 16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2" name="Rectangle 18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3" name="Rectangle 20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4" name="Rectangle 22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5" name="Rectangle 24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135083" y="1153392"/>
            <a:ext cx="8863445" cy="5496790"/>
            <a:chOff x="301337" y="182762"/>
            <a:chExt cx="8562108" cy="6311556"/>
          </a:xfrm>
        </p:grpSpPr>
        <p:sp>
          <p:nvSpPr>
            <p:cNvPr id="1038" name="TextBox 1"/>
            <p:cNvSpPr txBox="1">
              <a:spLocks noChangeArrowheads="1"/>
            </p:cNvSpPr>
            <p:nvPr/>
          </p:nvSpPr>
          <p:spPr bwMode="auto">
            <a:xfrm>
              <a:off x="6084168" y="4333932"/>
              <a:ext cx="2664296" cy="1512167"/>
            </a:xfrm>
            <a:custGeom>
              <a:avLst/>
              <a:gdLst>
                <a:gd name="connsiteX0" fmla="*/ 0 w 2736304"/>
                <a:gd name="connsiteY0" fmla="*/ 720081 h 1440161"/>
                <a:gd name="connsiteX1" fmla="*/ 730941 w 2736304"/>
                <a:gd name="connsiteY1" fmla="*/ 82870 h 1440161"/>
                <a:gd name="connsiteX2" fmla="*/ 1368153 w 2736304"/>
                <a:gd name="connsiteY2" fmla="*/ 2 h 1440161"/>
                <a:gd name="connsiteX3" fmla="*/ 2005366 w 2736304"/>
                <a:gd name="connsiteY3" fmla="*/ 82871 h 1440161"/>
                <a:gd name="connsiteX4" fmla="*/ 2736304 w 2736304"/>
                <a:gd name="connsiteY4" fmla="*/ 720086 h 1440161"/>
                <a:gd name="connsiteX5" fmla="*/ 2005364 w 2736304"/>
                <a:gd name="connsiteY5" fmla="*/ 1357299 h 1440161"/>
                <a:gd name="connsiteX6" fmla="*/ 1368151 w 2736304"/>
                <a:gd name="connsiteY6" fmla="*/ 1440167 h 1440161"/>
                <a:gd name="connsiteX7" fmla="*/ 730938 w 2736304"/>
                <a:gd name="connsiteY7" fmla="*/ 1357298 h 1440161"/>
                <a:gd name="connsiteX8" fmla="*/ -1 w 2736304"/>
                <a:gd name="connsiteY8" fmla="*/ 720084 h 1440161"/>
                <a:gd name="connsiteX9" fmla="*/ 0 w 2736304"/>
                <a:gd name="connsiteY9" fmla="*/ 720081 h 144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36304" h="1440161">
                  <a:moveTo>
                    <a:pt x="0" y="720081"/>
                  </a:moveTo>
                  <a:cubicBezTo>
                    <a:pt x="1" y="452730"/>
                    <a:pt x="281433" y="207387"/>
                    <a:pt x="730941" y="82870"/>
                  </a:cubicBezTo>
                  <a:cubicBezTo>
                    <a:pt x="927422" y="28443"/>
                    <a:pt x="1146120" y="2"/>
                    <a:pt x="1368153" y="2"/>
                  </a:cubicBezTo>
                  <a:cubicBezTo>
                    <a:pt x="1590187" y="2"/>
                    <a:pt x="1808885" y="28443"/>
                    <a:pt x="2005366" y="82871"/>
                  </a:cubicBezTo>
                  <a:cubicBezTo>
                    <a:pt x="2454875" y="207389"/>
                    <a:pt x="2736306" y="452734"/>
                    <a:pt x="2736304" y="720086"/>
                  </a:cubicBezTo>
                  <a:cubicBezTo>
                    <a:pt x="2736304" y="987437"/>
                    <a:pt x="2454873" y="1232781"/>
                    <a:pt x="2005364" y="1357299"/>
                  </a:cubicBezTo>
                  <a:cubicBezTo>
                    <a:pt x="1808882" y="1411726"/>
                    <a:pt x="1590185" y="1440167"/>
                    <a:pt x="1368151" y="1440167"/>
                  </a:cubicBezTo>
                  <a:cubicBezTo>
                    <a:pt x="1146117" y="1440167"/>
                    <a:pt x="927420" y="1411726"/>
                    <a:pt x="730938" y="1357298"/>
                  </a:cubicBezTo>
                  <a:cubicBezTo>
                    <a:pt x="281429" y="1232780"/>
                    <a:pt x="-2" y="987435"/>
                    <a:pt x="-1" y="720084"/>
                  </a:cubicBezTo>
                  <a:cubicBezTo>
                    <a:pt x="-1" y="720083"/>
                    <a:pt x="0" y="720082"/>
                    <a:pt x="0" y="720081"/>
                  </a:cubicBez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300" b="1" dirty="0">
                  <a:solidFill>
                    <a:srgbClr val="0066FF"/>
                  </a:solidFill>
                  <a:latin typeface="Arial" charset="0"/>
                </a:rPr>
                <a:t>Академічна мобільність</a:t>
              </a:r>
            </a:p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b="1" dirty="0">
                  <a:solidFill>
                    <a:srgbClr val="FF0000"/>
                  </a:solidFill>
                  <a:latin typeface="Calibri" pitchFamily="34" charset="0"/>
                </a:rPr>
                <a:t>α</a:t>
              </a:r>
              <a:r>
                <a:rPr lang="uk-UA" b="1" baseline="-10000" dirty="0">
                  <a:solidFill>
                    <a:srgbClr val="FF0000"/>
                  </a:solidFill>
                  <a:latin typeface="Calibri" pitchFamily="34" charset="0"/>
                </a:rPr>
                <a:t>23</a:t>
              </a:r>
              <a:endParaRPr lang="uk-UA" b="1" dirty="0">
                <a:latin typeface="Calibri" pitchFamily="34" charset="0"/>
              </a:endParaRPr>
            </a:p>
          </p:txBody>
        </p:sp>
        <p:sp>
          <p:nvSpPr>
            <p:cNvPr id="1039" name="TextBox 2"/>
            <p:cNvSpPr txBox="1">
              <a:spLocks noChangeArrowheads="1"/>
            </p:cNvSpPr>
            <p:nvPr/>
          </p:nvSpPr>
          <p:spPr bwMode="auto">
            <a:xfrm>
              <a:off x="3203848" y="3284985"/>
              <a:ext cx="3096344" cy="1584174"/>
            </a:xfrm>
            <a:custGeom>
              <a:avLst/>
              <a:gdLst>
                <a:gd name="connsiteX0" fmla="*/ 0 w 3024336"/>
                <a:gd name="connsiteY0" fmla="*/ 576064 h 1152127"/>
                <a:gd name="connsiteX1" fmla="*/ 973845 w 3024336"/>
                <a:gd name="connsiteY1" fmla="*/ 37741 h 1152127"/>
                <a:gd name="connsiteX2" fmla="*/ 1512169 w 3024336"/>
                <a:gd name="connsiteY2" fmla="*/ 2 h 1152127"/>
                <a:gd name="connsiteX3" fmla="*/ 2050494 w 3024336"/>
                <a:gd name="connsiteY3" fmla="*/ 37741 h 1152127"/>
                <a:gd name="connsiteX4" fmla="*/ 3024336 w 3024336"/>
                <a:gd name="connsiteY4" fmla="*/ 576068 h 1152127"/>
                <a:gd name="connsiteX5" fmla="*/ 2050492 w 3024336"/>
                <a:gd name="connsiteY5" fmla="*/ 1114393 h 1152127"/>
                <a:gd name="connsiteX6" fmla="*/ 1512167 w 3024336"/>
                <a:gd name="connsiteY6" fmla="*/ 1152132 h 1152127"/>
                <a:gd name="connsiteX7" fmla="*/ 973842 w 3024336"/>
                <a:gd name="connsiteY7" fmla="*/ 1114393 h 1152127"/>
                <a:gd name="connsiteX8" fmla="*/ 0 w 3024336"/>
                <a:gd name="connsiteY8" fmla="*/ 576067 h 1152127"/>
                <a:gd name="connsiteX9" fmla="*/ 0 w 3024336"/>
                <a:gd name="connsiteY9" fmla="*/ 576064 h 1152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24336" h="1152127">
                  <a:moveTo>
                    <a:pt x="0" y="576064"/>
                  </a:moveTo>
                  <a:cubicBezTo>
                    <a:pt x="2" y="337033"/>
                    <a:pt x="387493" y="122835"/>
                    <a:pt x="973845" y="37741"/>
                  </a:cubicBezTo>
                  <a:cubicBezTo>
                    <a:pt x="1145766" y="12791"/>
                    <a:pt x="1328196" y="2"/>
                    <a:pt x="1512169" y="2"/>
                  </a:cubicBezTo>
                  <a:cubicBezTo>
                    <a:pt x="1696143" y="2"/>
                    <a:pt x="1878573" y="12791"/>
                    <a:pt x="2050494" y="37741"/>
                  </a:cubicBezTo>
                  <a:cubicBezTo>
                    <a:pt x="2636848" y="122836"/>
                    <a:pt x="3024339" y="337036"/>
                    <a:pt x="3024336" y="576068"/>
                  </a:cubicBezTo>
                  <a:cubicBezTo>
                    <a:pt x="3024336" y="815100"/>
                    <a:pt x="2636845" y="1029299"/>
                    <a:pt x="2050492" y="1114393"/>
                  </a:cubicBezTo>
                  <a:cubicBezTo>
                    <a:pt x="1878571" y="1139343"/>
                    <a:pt x="1696141" y="1152132"/>
                    <a:pt x="1512167" y="1152132"/>
                  </a:cubicBezTo>
                  <a:cubicBezTo>
                    <a:pt x="1328193" y="1152132"/>
                    <a:pt x="1145763" y="1139343"/>
                    <a:pt x="973842" y="1114393"/>
                  </a:cubicBezTo>
                  <a:cubicBezTo>
                    <a:pt x="387489" y="1029299"/>
                    <a:pt x="-2" y="815099"/>
                    <a:pt x="0" y="576067"/>
                  </a:cubicBezTo>
                  <a:lnTo>
                    <a:pt x="0" y="576064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300" b="1" dirty="0">
                  <a:solidFill>
                    <a:srgbClr val="0066FF"/>
                  </a:solidFill>
                  <a:latin typeface="Calibri" pitchFamily="34" charset="0"/>
                  <a:cs typeface="Arial" charset="0"/>
                </a:rPr>
                <a:t>Активність на міжнародному ринку освітніх послуг</a:t>
              </a:r>
              <a:endParaRPr lang="uk-UA" sz="2300" b="1" dirty="0">
                <a:solidFill>
                  <a:srgbClr val="0066FF"/>
                </a:solidFill>
                <a:latin typeface="Calibri" pitchFamily="34" charset="0"/>
              </a:endParaRPr>
            </a:p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b="1" dirty="0">
                  <a:solidFill>
                    <a:srgbClr val="FF0000"/>
                  </a:solidFill>
                  <a:latin typeface="Calibri" pitchFamily="34" charset="0"/>
                </a:rPr>
                <a:t>α</a:t>
              </a:r>
              <a:r>
                <a:rPr lang="uk-UA" b="1" baseline="-10000" dirty="0">
                  <a:solidFill>
                    <a:srgbClr val="FF0000"/>
                  </a:solidFill>
                  <a:latin typeface="Calibri" pitchFamily="34" charset="0"/>
                </a:rPr>
                <a:t>22</a:t>
              </a:r>
              <a:r>
                <a:rPr lang="uk-UA" b="1" dirty="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endParaRPr lang="ru-RU" b="1" dirty="0">
                <a:latin typeface="Calibri" pitchFamily="34" charset="0"/>
              </a:endParaRPr>
            </a:p>
          </p:txBody>
        </p:sp>
        <p:sp>
          <p:nvSpPr>
            <p:cNvPr id="1048" name="TextBox 11"/>
            <p:cNvSpPr txBox="1">
              <a:spLocks noChangeArrowheads="1"/>
            </p:cNvSpPr>
            <p:nvPr/>
          </p:nvSpPr>
          <p:spPr bwMode="auto">
            <a:xfrm>
              <a:off x="467544" y="4416331"/>
              <a:ext cx="2952328" cy="1440160"/>
            </a:xfrm>
            <a:custGeom>
              <a:avLst/>
              <a:gdLst>
                <a:gd name="connsiteX0" fmla="*/ 0 w 2880320"/>
                <a:gd name="connsiteY0" fmla="*/ 612069 h 1224137"/>
                <a:gd name="connsiteX1" fmla="*/ 876856 w 2880320"/>
                <a:gd name="connsiteY1" fmla="*/ 48765 h 1224137"/>
                <a:gd name="connsiteX2" fmla="*/ 1440162 w 2880320"/>
                <a:gd name="connsiteY2" fmla="*/ 2 h 1224137"/>
                <a:gd name="connsiteX3" fmla="*/ 2003469 w 2880320"/>
                <a:gd name="connsiteY3" fmla="*/ 48765 h 1224137"/>
                <a:gd name="connsiteX4" fmla="*/ 2880322 w 2880320"/>
                <a:gd name="connsiteY4" fmla="*/ 612073 h 1224137"/>
                <a:gd name="connsiteX5" fmla="*/ 2003468 w 2880320"/>
                <a:gd name="connsiteY5" fmla="*/ 1175379 h 1224137"/>
                <a:gd name="connsiteX6" fmla="*/ 1440162 w 2880320"/>
                <a:gd name="connsiteY6" fmla="*/ 1224142 h 1224137"/>
                <a:gd name="connsiteX7" fmla="*/ 876856 w 2880320"/>
                <a:gd name="connsiteY7" fmla="*/ 1175379 h 1224137"/>
                <a:gd name="connsiteX8" fmla="*/ 3 w 2880320"/>
                <a:gd name="connsiteY8" fmla="*/ 612072 h 1224137"/>
                <a:gd name="connsiteX9" fmla="*/ 0 w 2880320"/>
                <a:gd name="connsiteY9" fmla="*/ 612069 h 1224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0320" h="1224137">
                  <a:moveTo>
                    <a:pt x="0" y="612069"/>
                  </a:moveTo>
                  <a:cubicBezTo>
                    <a:pt x="2" y="366553"/>
                    <a:pt x="345194" y="144796"/>
                    <a:pt x="876856" y="48765"/>
                  </a:cubicBezTo>
                  <a:cubicBezTo>
                    <a:pt x="1055006" y="16587"/>
                    <a:pt x="1246590" y="2"/>
                    <a:pt x="1440162" y="2"/>
                  </a:cubicBezTo>
                  <a:cubicBezTo>
                    <a:pt x="1633734" y="2"/>
                    <a:pt x="1825319" y="16587"/>
                    <a:pt x="2003469" y="48765"/>
                  </a:cubicBezTo>
                  <a:cubicBezTo>
                    <a:pt x="2535132" y="144797"/>
                    <a:pt x="2880324" y="366556"/>
                    <a:pt x="2880322" y="612073"/>
                  </a:cubicBezTo>
                  <a:cubicBezTo>
                    <a:pt x="2880322" y="857590"/>
                    <a:pt x="2535129" y="1079347"/>
                    <a:pt x="2003468" y="1175379"/>
                  </a:cubicBezTo>
                  <a:cubicBezTo>
                    <a:pt x="1825318" y="1207557"/>
                    <a:pt x="1633733" y="1224142"/>
                    <a:pt x="1440162" y="1224142"/>
                  </a:cubicBezTo>
                  <a:cubicBezTo>
                    <a:pt x="1246590" y="1224142"/>
                    <a:pt x="1055005" y="1207557"/>
                    <a:pt x="876856" y="1175379"/>
                  </a:cubicBezTo>
                  <a:cubicBezTo>
                    <a:pt x="345194" y="1079347"/>
                    <a:pt x="1" y="857589"/>
                    <a:pt x="3" y="612072"/>
                  </a:cubicBezTo>
                  <a:lnTo>
                    <a:pt x="0" y="612069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300" b="1" dirty="0">
                  <a:solidFill>
                    <a:srgbClr val="0066FF"/>
                  </a:solidFill>
                  <a:latin typeface="Calibri" pitchFamily="34" charset="0"/>
                  <a:cs typeface="Arial" charset="0"/>
                </a:rPr>
                <a:t>Активність міжнародної діяльності</a:t>
              </a:r>
              <a:endParaRPr lang="uk-UA" sz="2300" b="1" dirty="0">
                <a:solidFill>
                  <a:srgbClr val="0066FF"/>
                </a:solidFill>
                <a:latin typeface="Calibri" pitchFamily="34" charset="0"/>
              </a:endParaRPr>
            </a:p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b="1" dirty="0">
                  <a:solidFill>
                    <a:srgbClr val="FF0000"/>
                  </a:solidFill>
                  <a:latin typeface="Calibri" pitchFamily="34" charset="0"/>
                </a:rPr>
                <a:t>α</a:t>
              </a:r>
              <a:r>
                <a:rPr lang="uk-UA" b="1" baseline="-10000" dirty="0">
                  <a:solidFill>
                    <a:srgbClr val="FF0000"/>
                  </a:solidFill>
                  <a:latin typeface="Calibri" pitchFamily="34" charset="0"/>
                </a:rPr>
                <a:t>21</a:t>
              </a:r>
              <a:r>
                <a:rPr lang="uk-UA" b="1" dirty="0">
                  <a:solidFill>
                    <a:srgbClr val="FF0000"/>
                  </a:solidFill>
                  <a:latin typeface="Calibri" pitchFamily="34" charset="0"/>
                </a:rPr>
                <a:t> </a:t>
              </a:r>
            </a:p>
          </p:txBody>
        </p:sp>
        <p:sp>
          <p:nvSpPr>
            <p:cNvPr id="1050" name="TextBox 13"/>
            <p:cNvSpPr txBox="1">
              <a:spLocks noChangeArrowheads="1"/>
            </p:cNvSpPr>
            <p:nvPr/>
          </p:nvSpPr>
          <p:spPr bwMode="auto">
            <a:xfrm>
              <a:off x="1475656" y="182762"/>
              <a:ext cx="6624736" cy="1080122"/>
            </a:xfrm>
            <a:custGeom>
              <a:avLst/>
              <a:gdLst>
                <a:gd name="connsiteX0" fmla="*/ 0 w 6624736"/>
                <a:gd name="connsiteY0" fmla="*/ 468052 h 936104"/>
                <a:gd name="connsiteX1" fmla="*/ 2848921 w 6624736"/>
                <a:gd name="connsiteY1" fmla="*/ 4608 h 936104"/>
                <a:gd name="connsiteX2" fmla="*/ 3312369 w 6624736"/>
                <a:gd name="connsiteY2" fmla="*/ 4 h 936104"/>
                <a:gd name="connsiteX3" fmla="*/ 3775818 w 6624736"/>
                <a:gd name="connsiteY3" fmla="*/ 4608 h 936104"/>
                <a:gd name="connsiteX4" fmla="*/ 6624737 w 6624736"/>
                <a:gd name="connsiteY4" fmla="*/ 468062 h 936104"/>
                <a:gd name="connsiteX5" fmla="*/ 3775817 w 6624736"/>
                <a:gd name="connsiteY5" fmla="*/ 931510 h 936104"/>
                <a:gd name="connsiteX6" fmla="*/ 3312369 w 6624736"/>
                <a:gd name="connsiteY6" fmla="*/ 936114 h 936104"/>
                <a:gd name="connsiteX7" fmla="*/ 2848920 w 6624736"/>
                <a:gd name="connsiteY7" fmla="*/ 931510 h 936104"/>
                <a:gd name="connsiteX8" fmla="*/ 1 w 6624736"/>
                <a:gd name="connsiteY8" fmla="*/ 468058 h 936104"/>
                <a:gd name="connsiteX9" fmla="*/ 0 w 6624736"/>
                <a:gd name="connsiteY9" fmla="*/ 468052 h 9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24736" h="936104">
                  <a:moveTo>
                    <a:pt x="0" y="468052"/>
                  </a:moveTo>
                  <a:cubicBezTo>
                    <a:pt x="14" y="234857"/>
                    <a:pt x="1214848" y="37235"/>
                    <a:pt x="2848921" y="4608"/>
                  </a:cubicBezTo>
                  <a:cubicBezTo>
                    <a:pt x="3002451" y="1542"/>
                    <a:pt x="3157314" y="4"/>
                    <a:pt x="3312369" y="4"/>
                  </a:cubicBezTo>
                  <a:lnTo>
                    <a:pt x="3775818" y="4608"/>
                  </a:lnTo>
                  <a:cubicBezTo>
                    <a:pt x="5409916" y="37236"/>
                    <a:pt x="6624757" y="234863"/>
                    <a:pt x="6624737" y="468062"/>
                  </a:cubicBezTo>
                  <a:cubicBezTo>
                    <a:pt x="6624737" y="701259"/>
                    <a:pt x="5409900" y="898882"/>
                    <a:pt x="3775817" y="931510"/>
                  </a:cubicBezTo>
                  <a:cubicBezTo>
                    <a:pt x="3622287" y="934576"/>
                    <a:pt x="3467424" y="936114"/>
                    <a:pt x="3312369" y="936114"/>
                  </a:cubicBezTo>
                  <a:lnTo>
                    <a:pt x="2848920" y="931510"/>
                  </a:lnTo>
                  <a:cubicBezTo>
                    <a:pt x="1214827" y="898882"/>
                    <a:pt x="-13" y="701256"/>
                    <a:pt x="1" y="468058"/>
                  </a:cubicBezTo>
                  <a:cubicBezTo>
                    <a:pt x="1" y="468056"/>
                    <a:pt x="0" y="468054"/>
                    <a:pt x="0" y="468052"/>
                  </a:cubicBez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b="1" dirty="0">
                  <a:solidFill>
                    <a:srgbClr val="0066FF"/>
                  </a:solidFill>
                  <a:latin typeface="Arial" charset="0"/>
                </a:rPr>
                <a:t>МІЖНАРОДНА ДІЯЛЬНІСТЬ</a:t>
              </a:r>
              <a:r>
                <a:rPr lang="uk-UA" sz="2400" b="1" dirty="0">
                  <a:solidFill>
                    <a:srgbClr val="0066FF"/>
                  </a:solidFill>
                  <a:latin typeface="Calibri" pitchFamily="34" charset="0"/>
                </a:rPr>
                <a:t>  </a:t>
              </a:r>
              <a:r>
                <a:rPr lang="uk-UA" sz="2400" b="1" dirty="0">
                  <a:latin typeface="Calibri" pitchFamily="34" charset="0"/>
                </a:rPr>
                <a:t/>
              </a:r>
              <a:br>
                <a:rPr lang="uk-UA" sz="2400" b="1" dirty="0">
                  <a:latin typeface="Calibri" pitchFamily="34" charset="0"/>
                </a:rPr>
              </a:br>
              <a:r>
                <a:rPr lang="uk-UA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rPr>
                <a:t>А 4</a:t>
              </a:r>
              <a:r>
                <a:rPr lang="uk-UA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 </a:t>
              </a:r>
              <a:endPara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endParaRPr>
            </a:p>
          </p:txBody>
        </p:sp>
        <p:cxnSp>
          <p:nvCxnSpPr>
            <p:cNvPr id="87" name="Прямая со стрелкой 86"/>
            <p:cNvCxnSpPr/>
            <p:nvPr/>
          </p:nvCxnSpPr>
          <p:spPr>
            <a:xfrm flipH="1">
              <a:off x="1943710" y="1252505"/>
              <a:ext cx="2844314" cy="3163828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 стрелкой 88"/>
            <p:cNvCxnSpPr>
              <a:stCxn id="1050" idx="6"/>
              <a:endCxn id="1039" idx="2"/>
            </p:cNvCxnSpPr>
            <p:nvPr/>
          </p:nvCxnSpPr>
          <p:spPr>
            <a:xfrm flipH="1">
              <a:off x="4752021" y="1262896"/>
              <a:ext cx="36003" cy="2022092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 стрелкой 104"/>
            <p:cNvCxnSpPr/>
            <p:nvPr/>
          </p:nvCxnSpPr>
          <p:spPr>
            <a:xfrm>
              <a:off x="4788024" y="1231723"/>
              <a:ext cx="2628293" cy="3091820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Прямоугольник 116"/>
            <p:cNvSpPr/>
            <p:nvPr/>
          </p:nvSpPr>
          <p:spPr>
            <a:xfrm>
              <a:off x="2051050" y="3716338"/>
              <a:ext cx="792163" cy="46166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b="1" dirty="0">
                  <a:latin typeface="Calibri" pitchFamily="34" charset="0"/>
                  <a:cs typeface="+mn-cs"/>
                </a:rPr>
                <a:t>0,2</a:t>
              </a: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4356100" y="2606675"/>
              <a:ext cx="792163" cy="46166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b="1" dirty="0">
                  <a:latin typeface="Calibri" pitchFamily="34" charset="0"/>
                  <a:cs typeface="+mn-cs"/>
                </a:rPr>
                <a:t>0,6</a:t>
              </a: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6659563" y="3644900"/>
              <a:ext cx="576262" cy="46166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b="1" dirty="0">
                  <a:latin typeface="Calibri" pitchFamily="34" charset="0"/>
                  <a:cs typeface="+mn-cs"/>
                </a:rPr>
                <a:t>0,2</a:t>
              </a: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01337" y="1499079"/>
              <a:ext cx="8562108" cy="60077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800" b="1" dirty="0" smtClean="0">
                  <a:solidFill>
                    <a:srgbClr val="0066FF"/>
                  </a:solidFill>
                  <a:latin typeface="+mn-lt"/>
                  <a:cs typeface="+mn-cs"/>
                </a:rPr>
                <a:t>Департамент міжнародного співробітництва</a:t>
              </a:r>
              <a:endParaRPr lang="uk-UA" sz="2800" b="1" dirty="0">
                <a:solidFill>
                  <a:srgbClr val="0066FF"/>
                </a:solidFill>
                <a:latin typeface="+mn-lt"/>
                <a:cs typeface="+mn-cs"/>
              </a:endParaRPr>
            </a:p>
          </p:txBody>
        </p:sp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2640443" y="5781386"/>
            <a:ext cx="4256897" cy="712932"/>
          </p:xfrm>
          <a:graphic>
            <a:graphicData uri="http://schemas.openxmlformats.org/presentationml/2006/ole">
              <p:oleObj spid="_x0000_s198827" name="Формула" r:id="rId3" imgW="1689100" imgH="228600" progId="Equation.3">
                <p:embed/>
              </p:oleObj>
            </a:graphicData>
          </a:graphic>
        </p:graphicFrame>
      </p:grp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0" y="96838"/>
            <a:ext cx="9144000" cy="94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uk-UA" sz="40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Рейтинг кафедр </a:t>
            </a:r>
            <a:r>
              <a:rPr lang="uk-UA" sz="4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– 2015</a:t>
            </a:r>
            <a:br>
              <a:rPr lang="uk-UA" sz="4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uk-UA" sz="4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у сфері міжнародної діяльності</a:t>
            </a:r>
            <a:endParaRPr lang="uk-UA" sz="4400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0" y="0"/>
            <a:ext cx="9144000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7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Кількість міжнародних освітніх і наукових проектів НТУУ “КПІ”</a:t>
            </a:r>
            <a:endParaRPr lang="ru-RU" sz="3700" dirty="0">
              <a:solidFill>
                <a:srgbClr val="0066FF"/>
              </a:solidFill>
              <a:latin typeface="Tahoma" pitchFamily="34" charset="0"/>
              <a:cs typeface="Arial" charset="0"/>
            </a:endParaRPr>
          </a:p>
        </p:txBody>
      </p:sp>
      <p:grpSp>
        <p:nvGrpSpPr>
          <p:cNvPr id="4" name="Группа 44"/>
          <p:cNvGrpSpPr/>
          <p:nvPr/>
        </p:nvGrpSpPr>
        <p:grpSpPr>
          <a:xfrm>
            <a:off x="6001183" y="2435800"/>
            <a:ext cx="3128000" cy="4306890"/>
            <a:chOff x="6053138" y="2466973"/>
            <a:chExt cx="3128000" cy="4306890"/>
          </a:xfrm>
        </p:grpSpPr>
        <p:sp>
          <p:nvSpPr>
            <p:cNvPr id="2051" name="TextBox 18"/>
            <p:cNvSpPr txBox="1">
              <a:spLocks noChangeArrowheads="1"/>
            </p:cNvSpPr>
            <p:nvPr/>
          </p:nvSpPr>
          <p:spPr bwMode="auto">
            <a:xfrm>
              <a:off x="6053138" y="6072188"/>
              <a:ext cx="2662237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4000" b="1">
                  <a:solidFill>
                    <a:srgbClr val="6E5752"/>
                  </a:solidFill>
                  <a:latin typeface="Calibri" pitchFamily="34" charset="0"/>
                </a:rPr>
                <a:t>РАЗОМ</a:t>
              </a:r>
              <a:endParaRPr lang="ru-RU" sz="4000" b="1">
                <a:solidFill>
                  <a:srgbClr val="6E5752"/>
                </a:solidFill>
                <a:latin typeface="Calibri" pitchFamily="34" charset="0"/>
              </a:endParaRPr>
            </a:p>
          </p:txBody>
        </p:sp>
        <p:grpSp>
          <p:nvGrpSpPr>
            <p:cNvPr id="8" name="Группа 43"/>
            <p:cNvGrpSpPr>
              <a:grpSpLocks/>
            </p:cNvGrpSpPr>
            <p:nvPr/>
          </p:nvGrpSpPr>
          <p:grpSpPr bwMode="auto">
            <a:xfrm>
              <a:off x="6143626" y="2901950"/>
              <a:ext cx="2485495" cy="3170238"/>
              <a:chOff x="6072198" y="2987101"/>
              <a:chExt cx="2485512" cy="3170809"/>
            </a:xfrm>
          </p:grpSpPr>
          <p:sp>
            <p:nvSpPr>
              <p:cNvPr id="9" name="Прямоугольник 19"/>
              <p:cNvSpPr/>
              <p:nvPr/>
            </p:nvSpPr>
            <p:spPr>
              <a:xfrm>
                <a:off x="6118236" y="4143009"/>
                <a:ext cx="546104" cy="2011725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1200" b="1" dirty="0">
                    <a:solidFill>
                      <a:srgbClr val="FFFFD9"/>
                    </a:solidFill>
                    <a:latin typeface="Arial" pitchFamily="34" charset="0"/>
                  </a:rPr>
                  <a:t>20</a:t>
                </a:r>
                <a:r>
                  <a:rPr lang="en-US" sz="1200" b="1" dirty="0">
                    <a:solidFill>
                      <a:srgbClr val="FFFFD9"/>
                    </a:solidFill>
                    <a:latin typeface="Arial" pitchFamily="34" charset="0"/>
                  </a:rPr>
                  <a:t>1</a:t>
                </a:r>
                <a:r>
                  <a:rPr lang="uk-UA" sz="1200" b="1" dirty="0">
                    <a:solidFill>
                      <a:srgbClr val="FFFFD9"/>
                    </a:solidFill>
                    <a:latin typeface="Arial" pitchFamily="34" charset="0"/>
                  </a:rPr>
                  <a:t>1</a:t>
                </a:r>
                <a:endParaRPr lang="ru-RU" sz="1200" b="1" dirty="0">
                  <a:solidFill>
                    <a:srgbClr val="FFFFD9"/>
                  </a:solidFill>
                  <a:latin typeface="Arial" pitchFamily="34" charset="0"/>
                </a:endParaRPr>
              </a:p>
            </p:txBody>
          </p:sp>
          <p:sp>
            <p:nvSpPr>
              <p:cNvPr id="10" name="TextBox 6"/>
              <p:cNvSpPr txBox="1">
                <a:spLocks noChangeArrowheads="1"/>
              </p:cNvSpPr>
              <p:nvPr/>
            </p:nvSpPr>
            <p:spPr bwMode="auto">
              <a:xfrm>
                <a:off x="6072198" y="3571406"/>
                <a:ext cx="601667" cy="5858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3200" b="1" dirty="0">
                    <a:solidFill>
                      <a:srgbClr val="6E575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  <a:cs typeface="+mn-cs"/>
                  </a:rPr>
                  <a:t>98</a:t>
                </a:r>
                <a:endParaRPr lang="ru-RU" sz="3200" b="1" dirty="0">
                  <a:solidFill>
                    <a:srgbClr val="6E575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endParaRPr>
              </a:p>
            </p:txBody>
          </p:sp>
          <p:sp>
            <p:nvSpPr>
              <p:cNvPr id="11" name="Прямоугольник 19"/>
              <p:cNvSpPr/>
              <p:nvPr/>
            </p:nvSpPr>
            <p:spPr>
              <a:xfrm>
                <a:off x="6691327" y="3599986"/>
                <a:ext cx="595317" cy="2557924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1200" b="1" dirty="0">
                    <a:solidFill>
                      <a:srgbClr val="FFFFD9"/>
                    </a:solidFill>
                    <a:latin typeface="Arial" pitchFamily="34" charset="0"/>
                  </a:rPr>
                  <a:t>20</a:t>
                </a:r>
                <a:r>
                  <a:rPr lang="en-US" sz="1200" b="1" dirty="0">
                    <a:solidFill>
                      <a:srgbClr val="FFFFD9"/>
                    </a:solidFill>
                    <a:latin typeface="Arial" pitchFamily="34" charset="0"/>
                  </a:rPr>
                  <a:t>12</a:t>
                </a:r>
                <a:endParaRPr lang="ru-RU" sz="1200" b="1" dirty="0">
                  <a:solidFill>
                    <a:srgbClr val="FFFFD9"/>
                  </a:solidFill>
                  <a:latin typeface="Arial" pitchFamily="34" charset="0"/>
                </a:endParaRPr>
              </a:p>
            </p:txBody>
          </p:sp>
          <p:sp>
            <p:nvSpPr>
              <p:cNvPr id="12" name="TextBox 6"/>
              <p:cNvSpPr txBox="1">
                <a:spLocks noChangeArrowheads="1"/>
              </p:cNvSpPr>
              <p:nvPr/>
            </p:nvSpPr>
            <p:spPr bwMode="auto">
              <a:xfrm>
                <a:off x="6454931" y="2987101"/>
                <a:ext cx="809631" cy="5843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6E575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  <a:cs typeface="+mn-cs"/>
                  </a:rPr>
                  <a:t>120</a:t>
                </a:r>
                <a:endParaRPr lang="ru-RU" sz="3200" b="1" dirty="0">
                  <a:solidFill>
                    <a:srgbClr val="6E575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endParaRPr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7286644" y="3820689"/>
                <a:ext cx="568329" cy="2329281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1200" b="1" dirty="0">
                    <a:solidFill>
                      <a:srgbClr val="FFFFD9"/>
                    </a:solidFill>
                    <a:latin typeface="Arial" pitchFamily="34" charset="0"/>
                  </a:rPr>
                  <a:t>20</a:t>
                </a:r>
                <a:r>
                  <a:rPr lang="en-US" sz="1200" b="1" dirty="0">
                    <a:solidFill>
                      <a:srgbClr val="FFFFD9"/>
                    </a:solidFill>
                    <a:latin typeface="Arial" pitchFamily="34" charset="0"/>
                  </a:rPr>
                  <a:t>13</a:t>
                </a:r>
                <a:endParaRPr lang="ru-RU" sz="1200" b="1" dirty="0">
                  <a:solidFill>
                    <a:srgbClr val="FFFFD9"/>
                  </a:solidFill>
                  <a:latin typeface="Arial" pitchFamily="34" charset="0"/>
                </a:endParaRPr>
              </a:p>
            </p:txBody>
          </p:sp>
          <p:sp>
            <p:nvSpPr>
              <p:cNvPr id="3100" name="TextBox 20"/>
              <p:cNvSpPr txBox="1">
                <a:spLocks noChangeArrowheads="1"/>
              </p:cNvSpPr>
              <p:nvPr/>
            </p:nvSpPr>
            <p:spPr bwMode="auto">
              <a:xfrm>
                <a:off x="7132076" y="3142704"/>
                <a:ext cx="809631" cy="5858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6E575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  <a:cs typeface="+mn-cs"/>
                  </a:rPr>
                  <a:t>112</a:t>
                </a:r>
                <a:endParaRPr lang="ru-RU" sz="3200" b="1" dirty="0">
                  <a:solidFill>
                    <a:srgbClr val="6E575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endParaRPr>
              </a:p>
            </p:txBody>
          </p:sp>
          <p:sp>
            <p:nvSpPr>
              <p:cNvPr id="40" name="Прямоугольник 19"/>
              <p:cNvSpPr/>
              <p:nvPr/>
            </p:nvSpPr>
            <p:spPr>
              <a:xfrm>
                <a:off x="7858148" y="4000108"/>
                <a:ext cx="595316" cy="2143511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1200" b="1" dirty="0">
                    <a:solidFill>
                      <a:srgbClr val="FFFFD9"/>
                    </a:solidFill>
                    <a:latin typeface="Arial" pitchFamily="34" charset="0"/>
                  </a:rPr>
                  <a:t>20</a:t>
                </a:r>
                <a:r>
                  <a:rPr lang="en-US" sz="1200" b="1" dirty="0">
                    <a:solidFill>
                      <a:srgbClr val="FFFFD9"/>
                    </a:solidFill>
                    <a:latin typeface="Arial" pitchFamily="34" charset="0"/>
                  </a:rPr>
                  <a:t>14</a:t>
                </a:r>
                <a:endParaRPr lang="ru-RU" sz="1200" b="1" dirty="0">
                  <a:solidFill>
                    <a:srgbClr val="FFFFD9"/>
                  </a:solidFill>
                  <a:latin typeface="Arial" pitchFamily="34" charset="0"/>
                </a:endParaRPr>
              </a:p>
            </p:txBody>
          </p:sp>
          <p:sp>
            <p:nvSpPr>
              <p:cNvPr id="43" name="TextBox 20"/>
              <p:cNvSpPr txBox="1">
                <a:spLocks noChangeArrowheads="1"/>
              </p:cNvSpPr>
              <p:nvPr/>
            </p:nvSpPr>
            <p:spPr bwMode="auto">
              <a:xfrm>
                <a:off x="7690159" y="3428505"/>
                <a:ext cx="867551" cy="584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solidFill>
                      <a:srgbClr val="6E575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107</a:t>
                </a:r>
                <a:endParaRPr lang="ru-RU" sz="3200" dirty="0">
                  <a:solidFill>
                    <a:srgbClr val="6E575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endParaRPr>
              </a:p>
            </p:txBody>
          </p:sp>
        </p:grpSp>
        <p:sp>
          <p:nvSpPr>
            <p:cNvPr id="50" name="Прямоугольник 19"/>
            <p:cNvSpPr/>
            <p:nvPr/>
          </p:nvSpPr>
          <p:spPr bwMode="auto">
            <a:xfrm>
              <a:off x="8517515" y="3054927"/>
              <a:ext cx="595312" cy="299950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200" dirty="0">
                  <a:solidFill>
                    <a:srgbClr val="FFFFD9"/>
                  </a:solidFill>
                  <a:latin typeface="Arial" pitchFamily="34" charset="0"/>
                </a:rPr>
                <a:t>20</a:t>
              </a:r>
              <a:r>
                <a:rPr lang="en-US" sz="1200" dirty="0" smtClean="0">
                  <a:solidFill>
                    <a:srgbClr val="FFFFD9"/>
                  </a:solidFill>
                  <a:latin typeface="Arial" pitchFamily="34" charset="0"/>
                </a:rPr>
                <a:t>15</a:t>
              </a:r>
              <a:endParaRPr lang="ru-RU" sz="1200" dirty="0">
                <a:solidFill>
                  <a:srgbClr val="FFFFD9"/>
                </a:solidFill>
                <a:latin typeface="Arial" pitchFamily="34" charset="0"/>
              </a:endParaRPr>
            </a:p>
          </p:txBody>
        </p:sp>
        <p:sp>
          <p:nvSpPr>
            <p:cNvPr id="51" name="TextBox 20"/>
            <p:cNvSpPr txBox="1">
              <a:spLocks noChangeArrowheads="1"/>
            </p:cNvSpPr>
            <p:nvPr/>
          </p:nvSpPr>
          <p:spPr bwMode="auto">
            <a:xfrm>
              <a:off x="8313593" y="2466973"/>
              <a:ext cx="86754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</a:t>
              </a:r>
              <a:r>
                <a:rPr lang="en-US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32</a:t>
              </a:r>
              <a:endPara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4" name="Группа 43"/>
          <p:cNvGrpSpPr/>
          <p:nvPr/>
        </p:nvGrpSpPr>
        <p:grpSpPr>
          <a:xfrm>
            <a:off x="2913349" y="3244561"/>
            <a:ext cx="3077021" cy="3457575"/>
            <a:chOff x="2944522" y="3286125"/>
            <a:chExt cx="3077021" cy="3457575"/>
          </a:xfrm>
        </p:grpSpPr>
        <p:sp>
          <p:nvSpPr>
            <p:cNvPr id="2050" name="TextBox 4"/>
            <p:cNvSpPr txBox="1">
              <a:spLocks noChangeArrowheads="1"/>
            </p:cNvSpPr>
            <p:nvPr/>
          </p:nvSpPr>
          <p:spPr bwMode="auto">
            <a:xfrm>
              <a:off x="2944522" y="6072188"/>
              <a:ext cx="2382837" cy="671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3800" b="1" dirty="0">
                  <a:solidFill>
                    <a:srgbClr val="6E5752"/>
                  </a:solidFill>
                  <a:latin typeface="Calibri" pitchFamily="34" charset="0"/>
                </a:rPr>
                <a:t>освітні</a:t>
              </a:r>
            </a:p>
          </p:txBody>
        </p:sp>
        <p:grpSp>
          <p:nvGrpSpPr>
            <p:cNvPr id="15" name="Группа 40"/>
            <p:cNvGrpSpPr>
              <a:grpSpLocks/>
            </p:cNvGrpSpPr>
            <p:nvPr/>
          </p:nvGrpSpPr>
          <p:grpSpPr bwMode="auto">
            <a:xfrm>
              <a:off x="3100387" y="3286125"/>
              <a:ext cx="2326263" cy="2786063"/>
              <a:chOff x="3174410" y="3429000"/>
              <a:chExt cx="2326066" cy="2786082"/>
            </a:xfrm>
          </p:grpSpPr>
          <p:sp>
            <p:nvSpPr>
              <p:cNvPr id="7" name="Прямоугольник 21"/>
              <p:cNvSpPr/>
              <p:nvPr/>
            </p:nvSpPr>
            <p:spPr bwMode="auto">
              <a:xfrm>
                <a:off x="3219434" y="5572140"/>
                <a:ext cx="560339" cy="625479"/>
              </a:xfrm>
              <a:prstGeom prst="rect">
                <a:avLst/>
              </a:prstGeom>
              <a:solidFill>
                <a:srgbClr val="009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1200" b="1" dirty="0">
                    <a:solidFill>
                      <a:srgbClr val="FFFFD9"/>
                    </a:solidFill>
                    <a:latin typeface="Arial" pitchFamily="34" charset="0"/>
                  </a:rPr>
                  <a:t>20</a:t>
                </a:r>
                <a:r>
                  <a:rPr lang="en-US" sz="1200" b="1" dirty="0">
                    <a:solidFill>
                      <a:srgbClr val="FFFFD9"/>
                    </a:solidFill>
                    <a:latin typeface="Arial" pitchFamily="34" charset="0"/>
                  </a:rPr>
                  <a:t>1</a:t>
                </a:r>
                <a:r>
                  <a:rPr lang="uk-UA" sz="1200" b="1" dirty="0">
                    <a:solidFill>
                      <a:srgbClr val="FFFFD9"/>
                    </a:solidFill>
                    <a:latin typeface="Arial" pitchFamily="34" charset="0"/>
                  </a:rPr>
                  <a:t>1</a:t>
                </a:r>
                <a:endParaRPr lang="ru-RU" sz="1200" b="1" dirty="0">
                  <a:solidFill>
                    <a:srgbClr val="FFFFD9"/>
                  </a:solidFill>
                  <a:latin typeface="Arial" pitchFamily="34" charset="0"/>
                </a:endParaRPr>
              </a:p>
            </p:txBody>
          </p:sp>
          <p:sp>
            <p:nvSpPr>
              <p:cNvPr id="2066" name="TextBox 6"/>
              <p:cNvSpPr txBox="1">
                <a:spLocks noChangeArrowheads="1"/>
              </p:cNvSpPr>
              <p:nvPr/>
            </p:nvSpPr>
            <p:spPr bwMode="auto">
              <a:xfrm>
                <a:off x="3174410" y="5035427"/>
                <a:ext cx="635000" cy="579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rgbClr val="6E5752"/>
                    </a:solidFill>
                    <a:latin typeface="Calibri" pitchFamily="34" charset="0"/>
                  </a:rPr>
                  <a:t>2</a:t>
                </a:r>
                <a:r>
                  <a:rPr lang="uk-UA" sz="3200" b="1" dirty="0">
                    <a:solidFill>
                      <a:srgbClr val="6E5752"/>
                    </a:solidFill>
                    <a:latin typeface="Calibri" pitchFamily="34" charset="0"/>
                  </a:rPr>
                  <a:t>4</a:t>
                </a:r>
                <a:endParaRPr lang="ru-RU" sz="3200" b="1" dirty="0">
                  <a:solidFill>
                    <a:srgbClr val="6E5752"/>
                  </a:solidFill>
                  <a:latin typeface="Calibri" pitchFamily="34" charset="0"/>
                </a:endParaRPr>
              </a:p>
            </p:txBody>
          </p:sp>
          <p:sp>
            <p:nvSpPr>
              <p:cNvPr id="6" name="Прямоугольник 21"/>
              <p:cNvSpPr/>
              <p:nvPr/>
            </p:nvSpPr>
            <p:spPr bwMode="auto">
              <a:xfrm>
                <a:off x="3786122" y="5229237"/>
                <a:ext cx="584150" cy="974732"/>
              </a:xfrm>
              <a:prstGeom prst="rect">
                <a:avLst/>
              </a:prstGeom>
              <a:solidFill>
                <a:srgbClr val="009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1200" b="1" dirty="0">
                    <a:solidFill>
                      <a:srgbClr val="FFFFD9"/>
                    </a:solidFill>
                    <a:latin typeface="Arial" pitchFamily="34" charset="0"/>
                  </a:rPr>
                  <a:t>20</a:t>
                </a:r>
                <a:r>
                  <a:rPr lang="en-US" sz="1200" b="1" dirty="0">
                    <a:solidFill>
                      <a:srgbClr val="FFFFD9"/>
                    </a:solidFill>
                    <a:latin typeface="Arial" pitchFamily="34" charset="0"/>
                  </a:rPr>
                  <a:t>12</a:t>
                </a:r>
                <a:endParaRPr lang="ru-RU" sz="1200" b="1" dirty="0">
                  <a:solidFill>
                    <a:srgbClr val="FFFFD9"/>
                  </a:solidFill>
                  <a:latin typeface="Arial" pitchFamily="34" charset="0"/>
                </a:endParaRPr>
              </a:p>
            </p:txBody>
          </p:sp>
          <p:sp>
            <p:nvSpPr>
              <p:cNvPr id="2068" name="TextBox 6"/>
              <p:cNvSpPr txBox="1">
                <a:spLocks noChangeArrowheads="1"/>
              </p:cNvSpPr>
              <p:nvPr/>
            </p:nvSpPr>
            <p:spPr bwMode="auto">
              <a:xfrm>
                <a:off x="3781415" y="4681992"/>
                <a:ext cx="601447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sz="3200" b="1" dirty="0">
                    <a:solidFill>
                      <a:srgbClr val="6E5752"/>
                    </a:solidFill>
                    <a:latin typeface="Calibri" pitchFamily="34" charset="0"/>
                  </a:rPr>
                  <a:t>36</a:t>
                </a:r>
                <a:endParaRPr lang="ru-RU" sz="3200" b="1" dirty="0">
                  <a:solidFill>
                    <a:srgbClr val="6E5752"/>
                  </a:solidFill>
                  <a:latin typeface="Calibri" pitchFamily="34" charset="0"/>
                </a:endParaRPr>
              </a:p>
            </p:txBody>
          </p:sp>
          <p:sp>
            <p:nvSpPr>
              <p:cNvPr id="13" name="Прямоугольник 21"/>
              <p:cNvSpPr/>
              <p:nvPr/>
            </p:nvSpPr>
            <p:spPr bwMode="auto">
              <a:xfrm>
                <a:off x="4357574" y="4487870"/>
                <a:ext cx="584150" cy="1709749"/>
              </a:xfrm>
              <a:prstGeom prst="rect">
                <a:avLst/>
              </a:prstGeom>
              <a:solidFill>
                <a:srgbClr val="009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1200" b="1" dirty="0">
                    <a:solidFill>
                      <a:srgbClr val="FFFFD9"/>
                    </a:solidFill>
                    <a:latin typeface="Arial" pitchFamily="34" charset="0"/>
                  </a:rPr>
                  <a:t>20</a:t>
                </a:r>
                <a:r>
                  <a:rPr lang="en-US" sz="1200" b="1" dirty="0">
                    <a:solidFill>
                      <a:srgbClr val="FFFFD9"/>
                    </a:solidFill>
                    <a:latin typeface="Arial" pitchFamily="34" charset="0"/>
                  </a:rPr>
                  <a:t>13</a:t>
                </a:r>
                <a:endParaRPr lang="ru-RU" sz="1200" b="1" dirty="0">
                  <a:solidFill>
                    <a:srgbClr val="FFFFD9"/>
                  </a:solidFill>
                  <a:latin typeface="Arial" pitchFamily="34" charset="0"/>
                </a:endParaRPr>
              </a:p>
            </p:txBody>
          </p:sp>
          <p:sp>
            <p:nvSpPr>
              <p:cNvPr id="2070" name="TextBox 6"/>
              <p:cNvSpPr txBox="1">
                <a:spLocks noChangeArrowheads="1"/>
              </p:cNvSpPr>
              <p:nvPr/>
            </p:nvSpPr>
            <p:spPr bwMode="auto">
              <a:xfrm>
                <a:off x="4306963" y="3930365"/>
                <a:ext cx="601447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rgbClr val="6E5752"/>
                    </a:solidFill>
                    <a:latin typeface="Calibri" pitchFamily="34" charset="0"/>
                  </a:rPr>
                  <a:t>70</a:t>
                </a:r>
                <a:endParaRPr lang="ru-RU" sz="3200" b="1" dirty="0">
                  <a:solidFill>
                    <a:srgbClr val="6E5752"/>
                  </a:solidFill>
                  <a:latin typeface="Calibri" pitchFamily="34" charset="0"/>
                </a:endParaRPr>
              </a:p>
            </p:txBody>
          </p:sp>
          <p:sp>
            <p:nvSpPr>
              <p:cNvPr id="37" name="Прямоугольник 21"/>
              <p:cNvSpPr/>
              <p:nvPr/>
            </p:nvSpPr>
            <p:spPr bwMode="auto">
              <a:xfrm>
                <a:off x="4929025" y="4005267"/>
                <a:ext cx="571451" cy="2209815"/>
              </a:xfrm>
              <a:prstGeom prst="rect">
                <a:avLst/>
              </a:prstGeom>
              <a:solidFill>
                <a:srgbClr val="009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1200" b="1" dirty="0">
                    <a:solidFill>
                      <a:srgbClr val="FFFFD9"/>
                    </a:solidFill>
                    <a:latin typeface="Arial" pitchFamily="34" charset="0"/>
                  </a:rPr>
                  <a:t>20</a:t>
                </a:r>
                <a:r>
                  <a:rPr lang="en-US" sz="1200" b="1" dirty="0">
                    <a:solidFill>
                      <a:srgbClr val="FFFFD9"/>
                    </a:solidFill>
                    <a:latin typeface="Arial" pitchFamily="34" charset="0"/>
                  </a:rPr>
                  <a:t>14</a:t>
                </a:r>
                <a:endParaRPr lang="ru-RU" sz="1200" b="1" dirty="0">
                  <a:solidFill>
                    <a:srgbClr val="FFFFD9"/>
                  </a:solidFill>
                  <a:latin typeface="Arial" pitchFamily="34" charset="0"/>
                </a:endParaRPr>
              </a:p>
            </p:txBody>
          </p:sp>
          <p:sp>
            <p:nvSpPr>
              <p:cNvPr id="38" name="TextBox 6"/>
              <p:cNvSpPr txBox="1">
                <a:spLocks noChangeArrowheads="1"/>
              </p:cNvSpPr>
              <p:nvPr/>
            </p:nvSpPr>
            <p:spPr bwMode="auto">
              <a:xfrm>
                <a:off x="4897855" y="3429000"/>
                <a:ext cx="601612" cy="584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>
                    <a:solidFill>
                      <a:srgbClr val="6E5752"/>
                    </a:solidFill>
                    <a:latin typeface="Calibri" pitchFamily="34" charset="0"/>
                  </a:rPr>
                  <a:t>87</a:t>
                </a:r>
                <a:endParaRPr lang="ru-RU" sz="3200" dirty="0">
                  <a:solidFill>
                    <a:srgbClr val="6E5752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49" name="Прямоугольник 21"/>
            <p:cNvSpPr/>
            <p:nvPr/>
          </p:nvSpPr>
          <p:spPr bwMode="auto">
            <a:xfrm>
              <a:off x="5433579" y="3948545"/>
              <a:ext cx="571500" cy="2130570"/>
            </a:xfrm>
            <a:prstGeom prst="rect">
              <a:avLst/>
            </a:prstGeom>
            <a:solidFill>
              <a:srgbClr val="00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200" dirty="0">
                  <a:solidFill>
                    <a:srgbClr val="FFFFD9"/>
                  </a:solidFill>
                  <a:latin typeface="Arial" pitchFamily="34" charset="0"/>
                </a:rPr>
                <a:t>20</a:t>
              </a:r>
              <a:r>
                <a:rPr lang="en-US" sz="1200" dirty="0" smtClean="0">
                  <a:solidFill>
                    <a:srgbClr val="FFFFD9"/>
                  </a:solidFill>
                  <a:latin typeface="Arial" pitchFamily="34" charset="0"/>
                </a:rPr>
                <a:t>15</a:t>
              </a:r>
              <a:endParaRPr lang="ru-RU" sz="1200" dirty="0">
                <a:solidFill>
                  <a:srgbClr val="FFFFD9"/>
                </a:solidFill>
                <a:latin typeface="Arial" pitchFamily="34" charset="0"/>
              </a:endParaRPr>
            </a:p>
          </p:txBody>
        </p:sp>
        <p:sp>
          <p:nvSpPr>
            <p:cNvPr id="39" name="TextBox 6"/>
            <p:cNvSpPr txBox="1">
              <a:spLocks noChangeArrowheads="1"/>
            </p:cNvSpPr>
            <p:nvPr/>
          </p:nvSpPr>
          <p:spPr bwMode="auto">
            <a:xfrm>
              <a:off x="5381624" y="3386570"/>
              <a:ext cx="63991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8</a:t>
              </a:r>
              <a:r>
                <a:rPr lang="uk-U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5</a:t>
              </a:r>
              <a:endPara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6" name="Группа 41"/>
          <p:cNvGrpSpPr/>
          <p:nvPr/>
        </p:nvGrpSpPr>
        <p:grpSpPr>
          <a:xfrm>
            <a:off x="52529" y="3377045"/>
            <a:ext cx="3028806" cy="3305175"/>
            <a:chOff x="52529" y="3429000"/>
            <a:chExt cx="3028806" cy="3305175"/>
          </a:xfrm>
        </p:grpSpPr>
        <p:sp>
          <p:nvSpPr>
            <p:cNvPr id="2052" name="TextBox 13"/>
            <p:cNvSpPr txBox="1">
              <a:spLocks noChangeArrowheads="1"/>
            </p:cNvSpPr>
            <p:nvPr/>
          </p:nvSpPr>
          <p:spPr bwMode="auto">
            <a:xfrm>
              <a:off x="52529" y="6072188"/>
              <a:ext cx="2339975" cy="661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3700" b="1" dirty="0">
                  <a:solidFill>
                    <a:srgbClr val="6E5752"/>
                  </a:solidFill>
                  <a:latin typeface="Calibri" pitchFamily="34" charset="0"/>
                </a:rPr>
                <a:t>наукові</a:t>
              </a:r>
            </a:p>
          </p:txBody>
        </p:sp>
        <p:grpSp>
          <p:nvGrpSpPr>
            <p:cNvPr id="17" name="Группа 41"/>
            <p:cNvGrpSpPr>
              <a:grpSpLocks/>
            </p:cNvGrpSpPr>
            <p:nvPr/>
          </p:nvGrpSpPr>
          <p:grpSpPr bwMode="auto">
            <a:xfrm>
              <a:off x="55127" y="3429000"/>
              <a:ext cx="2582863" cy="2643188"/>
              <a:chOff x="142844" y="3571876"/>
              <a:chExt cx="2582875" cy="2643206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1357288" y="5092711"/>
                <a:ext cx="576265" cy="1122371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1200" b="1" dirty="0">
                    <a:solidFill>
                      <a:srgbClr val="FFFFD9"/>
                    </a:solidFill>
                    <a:latin typeface="Arial" pitchFamily="34" charset="0"/>
                  </a:rPr>
                  <a:t>20</a:t>
                </a:r>
                <a:r>
                  <a:rPr lang="en-US" sz="1200" b="1" dirty="0">
                    <a:solidFill>
                      <a:srgbClr val="FFFFD9"/>
                    </a:solidFill>
                    <a:latin typeface="Arial" pitchFamily="34" charset="0"/>
                  </a:rPr>
                  <a:t>13</a:t>
                </a:r>
                <a:endParaRPr lang="ru-RU" sz="1200" b="1" dirty="0">
                  <a:solidFill>
                    <a:srgbClr val="FFFFD9"/>
                  </a:solidFill>
                  <a:latin typeface="Arial" pitchFamily="34" charset="0"/>
                </a:endParaRPr>
              </a:p>
            </p:txBody>
          </p:sp>
          <p:sp>
            <p:nvSpPr>
              <p:cNvPr id="3" name="TextBox 6"/>
              <p:cNvSpPr txBox="1">
                <a:spLocks noChangeArrowheads="1"/>
              </p:cNvSpPr>
              <p:nvPr/>
            </p:nvSpPr>
            <p:spPr bwMode="auto">
              <a:xfrm>
                <a:off x="1401738" y="4456120"/>
                <a:ext cx="796929" cy="57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dirty="0">
                    <a:solidFill>
                      <a:srgbClr val="6E575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  <a:cs typeface="+mn-cs"/>
                  </a:rPr>
                  <a:t>42</a:t>
                </a:r>
                <a:endParaRPr lang="ru-RU" sz="3200" b="1" dirty="0">
                  <a:solidFill>
                    <a:srgbClr val="6E575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endParaRPr>
              </a:p>
            </p:txBody>
          </p:sp>
          <p:sp>
            <p:nvSpPr>
              <p:cNvPr id="25" name="TextBox 6"/>
              <p:cNvSpPr txBox="1">
                <a:spLocks noChangeArrowheads="1"/>
              </p:cNvSpPr>
              <p:nvPr/>
            </p:nvSpPr>
            <p:spPr bwMode="auto">
              <a:xfrm>
                <a:off x="142844" y="3871916"/>
                <a:ext cx="601666" cy="584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3200" b="1" dirty="0">
                    <a:solidFill>
                      <a:srgbClr val="6E575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  <a:cs typeface="+mn-cs"/>
                  </a:rPr>
                  <a:t>74</a:t>
                </a:r>
                <a:endParaRPr lang="ru-RU" sz="3200" b="1" dirty="0">
                  <a:solidFill>
                    <a:srgbClr val="6E575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endParaRPr>
              </a:p>
            </p:txBody>
          </p:sp>
          <p:sp>
            <p:nvSpPr>
              <p:cNvPr id="2" name="Прямоугольник 18"/>
              <p:cNvSpPr/>
              <p:nvPr/>
            </p:nvSpPr>
            <p:spPr>
              <a:xfrm>
                <a:off x="215869" y="4538671"/>
                <a:ext cx="557216" cy="1676411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1200" b="1" dirty="0">
                    <a:solidFill>
                      <a:srgbClr val="FFFFD9"/>
                    </a:solidFill>
                    <a:latin typeface="Arial" pitchFamily="34" charset="0"/>
                  </a:rPr>
                  <a:t>20</a:t>
                </a:r>
                <a:r>
                  <a:rPr lang="en-US" sz="1200" b="1" dirty="0">
                    <a:solidFill>
                      <a:srgbClr val="FFFFD9"/>
                    </a:solidFill>
                    <a:latin typeface="Arial" pitchFamily="34" charset="0"/>
                  </a:rPr>
                  <a:t>1</a:t>
                </a:r>
                <a:r>
                  <a:rPr lang="uk-UA" sz="1200" b="1" dirty="0">
                    <a:solidFill>
                      <a:srgbClr val="FFFFD9"/>
                    </a:solidFill>
                    <a:latin typeface="Arial" pitchFamily="34" charset="0"/>
                  </a:rPr>
                  <a:t>1</a:t>
                </a:r>
                <a:endParaRPr lang="ru-RU" sz="1200" b="1" dirty="0">
                  <a:solidFill>
                    <a:srgbClr val="FFFFD9"/>
                  </a:solidFill>
                  <a:latin typeface="Arial" pitchFamily="34" charset="0"/>
                </a:endParaRPr>
              </a:p>
            </p:txBody>
          </p:sp>
          <p:sp>
            <p:nvSpPr>
              <p:cNvPr id="5" name="Прямоугольник 18"/>
              <p:cNvSpPr/>
              <p:nvPr/>
            </p:nvSpPr>
            <p:spPr>
              <a:xfrm>
                <a:off x="785785" y="4225930"/>
                <a:ext cx="581028" cy="1989152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1200" b="1" dirty="0">
                    <a:solidFill>
                      <a:srgbClr val="FFFFD9"/>
                    </a:solidFill>
                    <a:latin typeface="Arial" pitchFamily="34" charset="0"/>
                  </a:rPr>
                  <a:t>20</a:t>
                </a:r>
                <a:r>
                  <a:rPr lang="en-US" sz="1200" b="1" dirty="0">
                    <a:solidFill>
                      <a:srgbClr val="FFFFD9"/>
                    </a:solidFill>
                    <a:latin typeface="Arial" pitchFamily="34" charset="0"/>
                  </a:rPr>
                  <a:t>12</a:t>
                </a:r>
                <a:endParaRPr lang="ru-RU" sz="1200" b="1" dirty="0">
                  <a:solidFill>
                    <a:srgbClr val="FFFFD9"/>
                  </a:solidFill>
                  <a:latin typeface="Arial" pitchFamily="34" charset="0"/>
                </a:endParaRPr>
              </a:p>
            </p:txBody>
          </p:sp>
          <p:sp>
            <p:nvSpPr>
              <p:cNvPr id="32" name="TextBox 6"/>
              <p:cNvSpPr txBox="1">
                <a:spLocks noChangeArrowheads="1"/>
              </p:cNvSpPr>
              <p:nvPr/>
            </p:nvSpPr>
            <p:spPr bwMode="auto">
              <a:xfrm>
                <a:off x="763560" y="3571876"/>
                <a:ext cx="635003" cy="579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3200" b="1" dirty="0">
                    <a:solidFill>
                      <a:srgbClr val="6E575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  <a:cs typeface="+mn-cs"/>
                  </a:rPr>
                  <a:t>84</a:t>
                </a:r>
                <a:endParaRPr lang="ru-RU" sz="3200" b="1" dirty="0">
                  <a:solidFill>
                    <a:srgbClr val="6E575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endParaRPr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1928790" y="5643578"/>
                <a:ext cx="576265" cy="57150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1200" b="1" dirty="0">
                    <a:solidFill>
                      <a:srgbClr val="FFFFD9"/>
                    </a:solidFill>
                    <a:latin typeface="Arial" pitchFamily="34" charset="0"/>
                  </a:rPr>
                  <a:t>20</a:t>
                </a:r>
                <a:r>
                  <a:rPr lang="en-US" sz="1200" b="1" dirty="0">
                    <a:solidFill>
                      <a:srgbClr val="FFFFD9"/>
                    </a:solidFill>
                    <a:latin typeface="Arial" pitchFamily="34" charset="0"/>
                  </a:rPr>
                  <a:t>14</a:t>
                </a:r>
                <a:endParaRPr lang="ru-RU" sz="1200" b="1" dirty="0">
                  <a:solidFill>
                    <a:srgbClr val="FFFFD9"/>
                  </a:solidFill>
                  <a:latin typeface="Arial" pitchFamily="34" charset="0"/>
                </a:endParaRPr>
              </a:p>
            </p:txBody>
          </p:sp>
          <p:sp>
            <p:nvSpPr>
              <p:cNvPr id="35" name="TextBox 6"/>
              <p:cNvSpPr txBox="1">
                <a:spLocks noChangeArrowheads="1"/>
              </p:cNvSpPr>
              <p:nvPr/>
            </p:nvSpPr>
            <p:spPr bwMode="auto">
              <a:xfrm>
                <a:off x="1928790" y="5072074"/>
                <a:ext cx="796929" cy="57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>
                    <a:solidFill>
                      <a:srgbClr val="6E575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20</a:t>
                </a:r>
                <a:endParaRPr lang="ru-RU" sz="3200" dirty="0">
                  <a:solidFill>
                    <a:srgbClr val="6E575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endParaRPr>
              </a:p>
            </p:txBody>
          </p:sp>
        </p:grpSp>
        <p:sp>
          <p:nvSpPr>
            <p:cNvPr id="33" name="Прямоугольник 32"/>
            <p:cNvSpPr/>
            <p:nvPr/>
          </p:nvSpPr>
          <p:spPr bwMode="auto">
            <a:xfrm>
              <a:off x="2398710" y="4779818"/>
              <a:ext cx="576262" cy="129929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200" dirty="0">
                  <a:solidFill>
                    <a:srgbClr val="FFFFD9"/>
                  </a:solidFill>
                  <a:latin typeface="Arial" pitchFamily="34" charset="0"/>
                </a:rPr>
                <a:t>20</a:t>
              </a:r>
              <a:r>
                <a:rPr lang="en-US" sz="1200" dirty="0" smtClean="0">
                  <a:solidFill>
                    <a:srgbClr val="FFFFD9"/>
                  </a:solidFill>
                  <a:latin typeface="Arial" pitchFamily="34" charset="0"/>
                </a:rPr>
                <a:t>15</a:t>
              </a:r>
              <a:endParaRPr lang="ru-RU" sz="1200" dirty="0">
                <a:solidFill>
                  <a:srgbClr val="FFFFD9"/>
                </a:solidFill>
                <a:latin typeface="Arial" pitchFamily="34" charset="0"/>
              </a:endParaRPr>
            </a:p>
          </p:txBody>
        </p:sp>
        <p:sp>
          <p:nvSpPr>
            <p:cNvPr id="41" name="TextBox 6"/>
            <p:cNvSpPr txBox="1">
              <a:spLocks noChangeArrowheads="1"/>
            </p:cNvSpPr>
            <p:nvPr/>
          </p:nvSpPr>
          <p:spPr bwMode="auto">
            <a:xfrm>
              <a:off x="2284410" y="4208752"/>
              <a:ext cx="796925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47</a:t>
              </a:r>
              <a:endPara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42" name="Прямоугольник 2"/>
          <p:cNvSpPr>
            <a:spLocks noChangeArrowheads="1"/>
          </p:cNvSpPr>
          <p:nvPr/>
        </p:nvSpPr>
        <p:spPr bwMode="auto">
          <a:xfrm>
            <a:off x="7248525" y="1256746"/>
            <a:ext cx="1895475" cy="41116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3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2015 </a:t>
            </a:r>
            <a:r>
              <a:rPr lang="uk-UA" sz="30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96838"/>
            <a:ext cx="91440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uk-UA" sz="40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Рейтинг кафедр </a:t>
            </a:r>
            <a:r>
              <a:rPr lang="uk-UA" sz="4000" dirty="0" err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“</a:t>
            </a:r>
            <a:r>
              <a:rPr lang="uk-UA" sz="4000" dirty="0" err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першої</a:t>
            </a:r>
            <a:r>
              <a:rPr lang="uk-UA" sz="40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uk-UA" sz="4000" dirty="0" err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десятки</a:t>
            </a:r>
            <a:r>
              <a:rPr lang="uk-UA" sz="4000" dirty="0" err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”</a:t>
            </a:r>
            <a:endParaRPr lang="ru-RU" sz="4400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graphicFrame>
        <p:nvGraphicFramePr>
          <p:cNvPr id="78938" name="Group 9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41426974"/>
              </p:ext>
            </p:extLst>
          </p:nvPr>
        </p:nvGraphicFramePr>
        <p:xfrm>
          <a:off x="0" y="842459"/>
          <a:ext cx="9144001" cy="5971722"/>
        </p:xfrm>
        <a:graphic>
          <a:graphicData uri="http://schemas.openxmlformats.org/drawingml/2006/table">
            <a:tbl>
              <a:tblPr/>
              <a:tblGrid>
                <a:gridCol w="1457011"/>
                <a:gridCol w="6461090"/>
                <a:gridCol w="1225900"/>
              </a:tblGrid>
              <a:tr h="385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Факультет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Кафедра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Місце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2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ФАКС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kern="1200" noProof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Кафедра приладів та систем керування літальними апаратами (ПСКЛА)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2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+mn-ea"/>
                          <a:cs typeface="Arial" charset="0"/>
                        </a:rPr>
                        <a:t>ЗФ</a:t>
                      </a:r>
                      <a:endParaRPr kumimoji="0" lang="uk-UA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  <a:ea typeface="+mn-ea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kern="1200" noProof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Кафедра</a:t>
                      </a:r>
                      <a:r>
                        <a:rPr lang="uk-UA" sz="2000" b="1" kern="1200" baseline="0" noProof="0" dirty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uk-UA" sz="2000" b="1" kern="1200" baseline="0" noProof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інженерної</a:t>
                      </a:r>
                      <a:r>
                        <a:rPr lang="uk-UA" sz="2000" b="1" kern="1200" baseline="0" noProof="0" dirty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uk-UA" sz="2000" b="1" kern="1200" baseline="0" noProof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поверхні </a:t>
                      </a:r>
                      <a:r>
                        <a:rPr lang="uk-UA" sz="2000" b="1" kern="1200" noProof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(ІП)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3200" b="1" kern="1200" dirty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+mn-ea"/>
                          <a:cs typeface="Arial" charset="0"/>
                        </a:rPr>
                        <a:t>ФСП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kern="1200" noProof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Кафедра теорії та практики управління (КТПУ)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66FF"/>
                          </a:solidFill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ru-RU" sz="3200" b="1" dirty="0">
                        <a:solidFill>
                          <a:srgbClr val="0066FF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3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+mn-ea"/>
                          <a:cs typeface="Arial" charset="0"/>
                        </a:rPr>
                        <a:t>ЗФ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kern="1200" noProof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Кафедра зварювального виробництва (ЗВ)</a:t>
                      </a:r>
                      <a:endParaRPr lang="uk-UA" sz="2000" b="1" kern="1200" noProof="0" dirty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3200" b="1" kern="1200" dirty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3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+mn-ea"/>
                          <a:cs typeface="Arial" charset="0"/>
                        </a:rPr>
                        <a:t>ЗФ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kern="1200" noProof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Кафедра електрозварювальних установок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kern="1200" noProof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(ЕЗУ)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3200" b="1" kern="1200" dirty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2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+mn-ea"/>
                          <a:cs typeface="Arial" charset="0"/>
                        </a:rPr>
                        <a:t>ФММ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kern="1200" noProof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Кафедра міжнародної економіки (КМЕ)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3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+mn-ea"/>
                          <a:cs typeface="Arial" charset="0"/>
                        </a:rPr>
                        <a:t>ФБТ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kern="1200" noProof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Кафедра біоінформатики (КБ) </a:t>
                      </a:r>
                      <a:endParaRPr lang="uk-UA" sz="2000" b="1" kern="1200" noProof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7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2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+mn-ea"/>
                          <a:cs typeface="Arial" charset="0"/>
                        </a:rPr>
                        <a:t>ФПМ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kern="1200" noProof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Кафедра програмного забезпечення комп'ютерних систем</a:t>
                      </a:r>
                      <a:r>
                        <a:rPr lang="uk-UA" sz="2000" b="1" kern="1200" baseline="0" noProof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(ПЗКС)</a:t>
                      </a:r>
                      <a:endParaRPr lang="uk-UA" sz="2000" b="1" kern="1200" noProof="0" smtClean="0">
                        <a:solidFill>
                          <a:srgbClr val="0066FF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+mn-ea"/>
                          <a:cs typeface="Arial" charset="0"/>
                        </a:rPr>
                        <a:t>ІФФ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kern="1200" noProof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Кафедра фiзики металiв</a:t>
                      </a:r>
                      <a:r>
                        <a:rPr lang="uk-UA" sz="2000" b="1" kern="1200" baseline="0" noProof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uk-UA" sz="2000" b="1" kern="1200" noProof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(ФМ) 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9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40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+mn-ea"/>
                          <a:cs typeface="Arial" charset="0"/>
                        </a:rPr>
                        <a:t>ФСП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noProof="0" dirty="0" smtClean="0">
                          <a:solidFill>
                            <a:srgbClr val="0066FF"/>
                          </a:solidFill>
                          <a:latin typeface="Tahoma" pitchFamily="34" charset="0"/>
                          <a:cs typeface="Tahoma" pitchFamily="34" charset="0"/>
                        </a:rPr>
                        <a:t>Кафедра соціології </a:t>
                      </a:r>
                      <a:r>
                        <a:rPr lang="uk-UA" sz="2000" b="1" baseline="0" noProof="0" dirty="0" smtClean="0">
                          <a:solidFill>
                            <a:srgbClr val="0066FF"/>
                          </a:solidFill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uk-UA" sz="2000" b="1" baseline="0" noProof="0" dirty="0" err="1" smtClean="0">
                          <a:solidFill>
                            <a:srgbClr val="0066FF"/>
                          </a:solidFill>
                          <a:latin typeface="Tahoma" pitchFamily="34" charset="0"/>
                          <a:cs typeface="Tahoma" pitchFamily="34" charset="0"/>
                        </a:rPr>
                        <a:t>КС</a:t>
                      </a:r>
                      <a:r>
                        <a:rPr lang="uk-UA" sz="2000" b="1" baseline="0" noProof="0" dirty="0" smtClean="0">
                          <a:solidFill>
                            <a:srgbClr val="0066FF"/>
                          </a:solidFill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endParaRPr lang="uk-UA" sz="2000" b="1" noProof="0" dirty="0">
                        <a:solidFill>
                          <a:srgbClr val="0066FF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66FF"/>
                          </a:solidFill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ru-RU" sz="3200" b="1" dirty="0">
                        <a:solidFill>
                          <a:srgbClr val="0066FF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948247" y="515118"/>
            <a:ext cx="1175657" cy="29881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18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201</a:t>
            </a:r>
            <a:r>
              <a:rPr lang="uk-UA" sz="18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5</a:t>
            </a:r>
            <a:r>
              <a:rPr lang="uk-UA" sz="18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uk-UA" sz="18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0" y="36224"/>
            <a:ext cx="9144000" cy="48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>
              <a:defRPr/>
            </a:pPr>
            <a:r>
              <a:rPr lang="uk-UA" sz="30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Перша "п'ятірка" – </a:t>
            </a:r>
            <a:r>
              <a:rPr lang="uk-UA" sz="3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ФАКС, ФПМ, ІТС, ЗФ, </a:t>
            </a:r>
            <a:r>
              <a:rPr lang="uk-UA" sz="3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ФЕЛ</a:t>
            </a:r>
            <a:endParaRPr lang="ru-RU" sz="30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0" y="647700"/>
            <a:ext cx="9144000" cy="437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defRPr/>
            </a:pPr>
            <a:r>
              <a:rPr lang="uk-UA" sz="27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Остання "п'ятірка" – </a:t>
            </a:r>
            <a:r>
              <a:rPr lang="uk-UA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ФІОТ, ВПІ, ФМФ, ФБМІ, РТФ</a:t>
            </a:r>
            <a:endParaRPr lang="ru-RU" sz="27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33338" y="6413500"/>
            <a:ext cx="1577975" cy="4191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26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201</a:t>
            </a:r>
            <a:r>
              <a:rPr lang="en-US" sz="26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5</a:t>
            </a:r>
            <a:r>
              <a:rPr lang="uk-UA" sz="26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uk-UA" sz="26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р.</a:t>
            </a:r>
          </a:p>
        </p:txBody>
      </p:sp>
      <p:grpSp>
        <p:nvGrpSpPr>
          <p:cNvPr id="40" name="Группа 39"/>
          <p:cNvGrpSpPr/>
          <p:nvPr/>
        </p:nvGrpSpPr>
        <p:grpSpPr>
          <a:xfrm>
            <a:off x="0" y="2754762"/>
            <a:ext cx="9069388" cy="4005101"/>
            <a:chOff x="0" y="2017001"/>
            <a:chExt cx="9069388" cy="4005101"/>
          </a:xfrm>
        </p:grpSpPr>
        <p:sp>
          <p:nvSpPr>
            <p:cNvPr id="36" name="Правая фигурная скобка 35"/>
            <p:cNvSpPr/>
            <p:nvPr/>
          </p:nvSpPr>
          <p:spPr bwMode="auto">
            <a:xfrm>
              <a:off x="4510340" y="2433728"/>
              <a:ext cx="284943" cy="1489685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7" name="TextBox 13"/>
            <p:cNvSpPr txBox="1">
              <a:spLocks noChangeArrowheads="1"/>
            </p:cNvSpPr>
            <p:nvPr/>
          </p:nvSpPr>
          <p:spPr bwMode="auto">
            <a:xfrm>
              <a:off x="4598500" y="2817960"/>
              <a:ext cx="1089911" cy="34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900" dirty="0" smtClean="0">
                  <a:solidFill>
                    <a:srgbClr val="FF0000"/>
                  </a:solidFill>
                  <a:latin typeface="Tahoma" pitchFamily="34" charset="0"/>
                </a:rPr>
                <a:t>8</a:t>
              </a:r>
              <a:r>
                <a:rPr lang="uk-UA" sz="1900" dirty="0" smtClean="0">
                  <a:solidFill>
                    <a:srgbClr val="FF0000"/>
                  </a:solidFill>
                  <a:latin typeface="Tahoma" pitchFamily="34" charset="0"/>
                </a:rPr>
                <a:t> разів</a:t>
              </a:r>
              <a:endParaRPr lang="uk-UA" sz="19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grpSp>
          <p:nvGrpSpPr>
            <p:cNvPr id="39" name="Группа 38"/>
            <p:cNvGrpSpPr/>
            <p:nvPr/>
          </p:nvGrpSpPr>
          <p:grpSpPr>
            <a:xfrm>
              <a:off x="0" y="2017001"/>
              <a:ext cx="9069388" cy="4005101"/>
              <a:chOff x="0" y="2017001"/>
              <a:chExt cx="9069388" cy="4005101"/>
            </a:xfrm>
          </p:grpSpPr>
          <p:grpSp>
            <p:nvGrpSpPr>
              <p:cNvPr id="2" name="Группа 80"/>
              <p:cNvGrpSpPr/>
              <p:nvPr/>
            </p:nvGrpSpPr>
            <p:grpSpPr>
              <a:xfrm>
                <a:off x="109538" y="2017001"/>
                <a:ext cx="8959850" cy="4005101"/>
                <a:chOff x="109538" y="2827499"/>
                <a:chExt cx="8959850" cy="4005101"/>
              </a:xfrm>
            </p:grpSpPr>
            <p:sp>
              <p:nvSpPr>
                <p:cNvPr id="32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1789113" y="5624512"/>
                  <a:ext cx="1706563" cy="584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uk-UA" sz="1900" dirty="0">
                      <a:solidFill>
                        <a:srgbClr val="0066FF"/>
                      </a:solidFill>
                      <a:latin typeface="Tahoma" pitchFamily="34" charset="0"/>
                    </a:rPr>
                    <a:t>Міжнародні публікації</a:t>
                  </a:r>
                </a:p>
              </p:txBody>
            </p:sp>
            <p:sp>
              <p:nvSpPr>
                <p:cNvPr id="33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3394076" y="5627687"/>
                  <a:ext cx="2103437" cy="8302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uk-UA" sz="1900" dirty="0">
                      <a:solidFill>
                        <a:srgbClr val="0066FF"/>
                      </a:solidFill>
                      <a:latin typeface="Tahoma" pitchFamily="34" charset="0"/>
                    </a:rPr>
                    <a:t>Ефективність міжнародної діяльності</a:t>
                  </a:r>
                </a:p>
              </p:txBody>
            </p:sp>
            <p:sp>
              <p:nvSpPr>
                <p:cNvPr id="34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5200651" y="5629275"/>
                  <a:ext cx="2301875" cy="8302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uk-UA" sz="1900">
                      <a:solidFill>
                        <a:srgbClr val="0066FF"/>
                      </a:solidFill>
                      <a:latin typeface="Tahoma" pitchFamily="34" charset="0"/>
                    </a:rPr>
                    <a:t>Активність міжнародного співробітництва</a:t>
                  </a:r>
                </a:p>
              </p:txBody>
            </p:sp>
            <p:sp>
              <p:nvSpPr>
                <p:cNvPr id="35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7253288" y="5643562"/>
                  <a:ext cx="1816100" cy="11890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000" tIns="10800" rIns="18000" bIns="10800">
                  <a:spAutoFit/>
                </a:bodyPr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uk-UA" sz="1800">
                      <a:solidFill>
                        <a:srgbClr val="0066FF"/>
                      </a:solidFill>
                      <a:latin typeface="Tahoma" pitchFamily="34" charset="0"/>
                    </a:rPr>
                    <a:t>Активність на міжнародних ринках освітніх послуг</a:t>
                  </a:r>
                </a:p>
              </p:txBody>
            </p:sp>
            <p:grpSp>
              <p:nvGrpSpPr>
                <p:cNvPr id="3" name="Group 11"/>
                <p:cNvGrpSpPr>
                  <a:grpSpLocks/>
                </p:cNvGrpSpPr>
                <p:nvPr/>
              </p:nvGrpSpPr>
              <p:grpSpPr bwMode="auto">
                <a:xfrm>
                  <a:off x="109538" y="2827499"/>
                  <a:ext cx="8785226" cy="2560515"/>
                  <a:chOff x="116" y="2920"/>
                  <a:chExt cx="5534" cy="1297"/>
                </a:xfrm>
              </p:grpSpPr>
              <p:sp>
                <p:nvSpPr>
                  <p:cNvPr id="53" name="Прямоугольник 52"/>
                  <p:cNvSpPr/>
                  <p:nvPr/>
                </p:nvSpPr>
                <p:spPr>
                  <a:xfrm>
                    <a:off x="155" y="3841"/>
                    <a:ext cx="420" cy="363"/>
                  </a:xfrm>
                  <a:prstGeom prst="rect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 sz="1800">
                      <a:solidFill>
                        <a:srgbClr val="FFFFD9"/>
                      </a:solidFill>
                    </a:endParaRPr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116" y="3641"/>
                    <a:ext cx="520" cy="203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uk-UA" sz="200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0,070</a:t>
                    </a:r>
                    <a:endParaRPr lang="ru-RU" sz="2000" dirty="0">
                      <a:solidFill>
                        <a:srgbClr val="7030A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endParaRPr>
                  </a:p>
                </p:txBody>
              </p:sp>
              <p:sp>
                <p:nvSpPr>
                  <p:cNvPr id="55" name="Прямоугольник 35"/>
                  <p:cNvSpPr>
                    <a:spLocks noChangeArrowheads="1"/>
                  </p:cNvSpPr>
                  <p:nvPr/>
                </p:nvSpPr>
                <p:spPr bwMode="auto">
                  <a:xfrm>
                    <a:off x="604" y="4114"/>
                    <a:ext cx="420" cy="97"/>
                  </a:xfrm>
                  <a:prstGeom prst="rect">
                    <a:avLst/>
                  </a:prstGeom>
                  <a:solidFill>
                    <a:srgbClr val="666633"/>
                  </a:solidFill>
                  <a:ln w="25400" algn="ctr">
                    <a:solidFill>
                      <a:srgbClr val="BCBCB6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ru-RU" sz="1600">
                      <a:solidFill>
                        <a:srgbClr val="666633"/>
                      </a:solidFill>
                    </a:endParaRPr>
                  </a:p>
                </p:txBody>
              </p: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579" y="3927"/>
                    <a:ext cx="480" cy="187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uk-UA" sz="1800" dirty="0" smtClean="0">
                        <a:solidFill>
                          <a:srgbClr val="66663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0,021</a:t>
                    </a:r>
                    <a:endParaRPr lang="ru-RU" sz="1800" dirty="0">
                      <a:solidFill>
                        <a:srgbClr val="666633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endParaRPr>
                  </a:p>
                </p:txBody>
              </p:sp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1309" y="3737"/>
                    <a:ext cx="420" cy="474"/>
                  </a:xfrm>
                  <a:prstGeom prst="rect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 sz="1600">
                      <a:solidFill>
                        <a:srgbClr val="FFFFD9"/>
                      </a:solidFill>
                    </a:endParaRPr>
                  </a:p>
                </p:txBody>
              </p:sp>
              <p:sp>
                <p:nvSpPr>
                  <p:cNvPr id="59" name="Прямоугольник 37"/>
                  <p:cNvSpPr>
                    <a:spLocks noChangeArrowheads="1"/>
                  </p:cNvSpPr>
                  <p:nvPr/>
                </p:nvSpPr>
                <p:spPr bwMode="auto">
                  <a:xfrm>
                    <a:off x="1796" y="3807"/>
                    <a:ext cx="420" cy="398"/>
                  </a:xfrm>
                  <a:prstGeom prst="rect">
                    <a:avLst/>
                  </a:prstGeom>
                  <a:solidFill>
                    <a:srgbClr val="666633"/>
                  </a:solidFill>
                  <a:ln w="25400" algn="ctr">
                    <a:solidFill>
                      <a:srgbClr val="BCBCB6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ru-RU" sz="1600">
                      <a:solidFill>
                        <a:srgbClr val="FFFFD9"/>
                      </a:solidFill>
                    </a:endParaRPr>
                  </a:p>
                </p:txBody>
              </p:sp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1257" y="3534"/>
                    <a:ext cx="520" cy="203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uk-UA" sz="200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0,37</a:t>
                    </a:r>
                    <a:r>
                      <a:rPr lang="en-US" sz="200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7</a:t>
                    </a:r>
                    <a:endParaRPr lang="ru-RU" sz="2000" dirty="0">
                      <a:solidFill>
                        <a:srgbClr val="7030A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endParaRPr>
                  </a:p>
                </p:txBody>
              </p:sp>
              <p:sp>
                <p:nvSpPr>
                  <p:cNvPr id="61" name="Прямоугольник 60"/>
                  <p:cNvSpPr/>
                  <p:nvPr/>
                </p:nvSpPr>
                <p:spPr>
                  <a:xfrm>
                    <a:off x="2455" y="3127"/>
                    <a:ext cx="420" cy="1090"/>
                  </a:xfrm>
                  <a:prstGeom prst="rect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 sz="1600">
                      <a:solidFill>
                        <a:srgbClr val="FFFFD9"/>
                      </a:solidFill>
                    </a:endParaRPr>
                  </a:p>
                </p:txBody>
              </p:sp>
              <p:sp>
                <p:nvSpPr>
                  <p:cNvPr id="62" name="TextBox 57"/>
                  <p:cNvSpPr txBox="1"/>
                  <p:nvPr/>
                </p:nvSpPr>
                <p:spPr>
                  <a:xfrm>
                    <a:off x="2360" y="2920"/>
                    <a:ext cx="610" cy="203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uk-UA" sz="200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62</a:t>
                    </a:r>
                    <a:r>
                      <a:rPr lang="en-US" sz="200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,</a:t>
                    </a:r>
                    <a:r>
                      <a:rPr lang="uk-UA" sz="200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956</a:t>
                    </a:r>
                    <a:endParaRPr lang="ru-RU" sz="2000" dirty="0">
                      <a:solidFill>
                        <a:srgbClr val="7030A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endParaRPr>
                  </a:p>
                </p:txBody>
              </p:sp>
              <p:sp>
                <p:nvSpPr>
                  <p:cNvPr id="63" name="Прямоугольник 39"/>
                  <p:cNvSpPr>
                    <a:spLocks noChangeArrowheads="1"/>
                  </p:cNvSpPr>
                  <p:nvPr/>
                </p:nvSpPr>
                <p:spPr bwMode="auto">
                  <a:xfrm>
                    <a:off x="2927" y="4068"/>
                    <a:ext cx="420" cy="149"/>
                  </a:xfrm>
                  <a:prstGeom prst="rect">
                    <a:avLst/>
                  </a:prstGeom>
                  <a:solidFill>
                    <a:srgbClr val="666633"/>
                  </a:solidFill>
                  <a:ln w="25400" algn="ctr">
                    <a:solidFill>
                      <a:srgbClr val="BCBCB6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ru-RU" sz="1600">
                      <a:solidFill>
                        <a:srgbClr val="FFFFD9"/>
                      </a:solidFill>
                    </a:endParaRPr>
                  </a:p>
                </p:txBody>
              </p:sp>
              <p:sp>
                <p:nvSpPr>
                  <p:cNvPr id="64" name="Прямоугольник 63"/>
                  <p:cNvSpPr/>
                  <p:nvPr/>
                </p:nvSpPr>
                <p:spPr>
                  <a:xfrm>
                    <a:off x="3549" y="3620"/>
                    <a:ext cx="420" cy="577"/>
                  </a:xfrm>
                  <a:prstGeom prst="rect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 sz="1600">
                      <a:solidFill>
                        <a:srgbClr val="FFFFD9"/>
                      </a:solidFill>
                    </a:endParaRPr>
                  </a:p>
                </p:txBody>
              </p:sp>
              <p:sp>
                <p:nvSpPr>
                  <p:cNvPr id="65" name="TextBox 57"/>
                  <p:cNvSpPr txBox="1"/>
                  <p:nvPr/>
                </p:nvSpPr>
                <p:spPr>
                  <a:xfrm>
                    <a:off x="3490" y="3417"/>
                    <a:ext cx="520" cy="203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uk-UA" sz="200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0,948</a:t>
                    </a:r>
                    <a:endParaRPr lang="ru-RU" sz="2000" dirty="0">
                      <a:solidFill>
                        <a:srgbClr val="7030A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endParaRPr>
                  </a:p>
                </p:txBody>
              </p:sp>
              <p:sp>
                <p:nvSpPr>
                  <p:cNvPr id="66" name="Прямоугольник 41"/>
                  <p:cNvSpPr>
                    <a:spLocks noChangeArrowheads="1"/>
                  </p:cNvSpPr>
                  <p:nvPr/>
                </p:nvSpPr>
                <p:spPr bwMode="auto">
                  <a:xfrm>
                    <a:off x="4047" y="3941"/>
                    <a:ext cx="420" cy="251"/>
                  </a:xfrm>
                  <a:prstGeom prst="rect">
                    <a:avLst/>
                  </a:prstGeom>
                  <a:solidFill>
                    <a:srgbClr val="666633"/>
                  </a:solidFill>
                  <a:ln w="25400" algn="ctr">
                    <a:solidFill>
                      <a:srgbClr val="BCBCB6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ru-RU" sz="1600">
                      <a:solidFill>
                        <a:srgbClr val="FFFFD9"/>
                      </a:solidFill>
                    </a:endParaRPr>
                  </a:p>
                </p:txBody>
              </p:sp>
              <p:sp>
                <p:nvSpPr>
                  <p:cNvPr id="67" name="Прямоугольник 66"/>
                  <p:cNvSpPr/>
                  <p:nvPr/>
                </p:nvSpPr>
                <p:spPr>
                  <a:xfrm>
                    <a:off x="4692" y="3851"/>
                    <a:ext cx="420" cy="344"/>
                  </a:xfrm>
                  <a:prstGeom prst="rect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 sz="1600">
                      <a:solidFill>
                        <a:srgbClr val="FFFFD9"/>
                      </a:solidFill>
                    </a:endParaRPr>
                  </a:p>
                </p:txBody>
              </p:sp>
              <p:sp>
                <p:nvSpPr>
                  <p:cNvPr id="68" name="Прямоугольник 22"/>
                  <p:cNvSpPr>
                    <a:spLocks noChangeArrowheads="1"/>
                  </p:cNvSpPr>
                  <p:nvPr/>
                </p:nvSpPr>
                <p:spPr bwMode="auto">
                  <a:xfrm>
                    <a:off x="5195" y="4156"/>
                    <a:ext cx="420" cy="34"/>
                  </a:xfrm>
                  <a:prstGeom prst="rect">
                    <a:avLst/>
                  </a:prstGeom>
                  <a:solidFill>
                    <a:srgbClr val="666633"/>
                  </a:solidFill>
                  <a:ln w="25400" algn="ctr">
                    <a:solidFill>
                      <a:srgbClr val="BCBCB6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ru-RU" sz="16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4637" y="3644"/>
                    <a:ext cx="520" cy="203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uk-UA" sz="200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0,042</a:t>
                    </a:r>
                    <a:endParaRPr lang="ru-RU" sz="2000" dirty="0">
                      <a:solidFill>
                        <a:srgbClr val="7030A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endParaRPr>
                  </a:p>
                </p:txBody>
              </p:sp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1759" y="3620"/>
                    <a:ext cx="480" cy="187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uk-UA" sz="1800" dirty="0" smtClean="0">
                        <a:solidFill>
                          <a:srgbClr val="66663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0,348</a:t>
                    </a:r>
                    <a:endParaRPr lang="ru-RU" sz="1800" dirty="0">
                      <a:solidFill>
                        <a:srgbClr val="666633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endParaRPr>
                  </a:p>
                </p:txBody>
              </p:sp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2897" y="3881"/>
                    <a:ext cx="480" cy="187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uk-UA" sz="1800" dirty="0" smtClean="0">
                        <a:solidFill>
                          <a:srgbClr val="66663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8</a:t>
                    </a:r>
                    <a:r>
                      <a:rPr lang="en-US" sz="1800" dirty="0" smtClean="0">
                        <a:solidFill>
                          <a:srgbClr val="66663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,</a:t>
                    </a:r>
                    <a:r>
                      <a:rPr lang="uk-UA" sz="1800" dirty="0" smtClean="0">
                        <a:solidFill>
                          <a:srgbClr val="66663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018</a:t>
                    </a:r>
                    <a:endParaRPr lang="ru-RU" sz="1800" dirty="0">
                      <a:solidFill>
                        <a:srgbClr val="666633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endParaRPr>
                  </a:p>
                </p:txBody>
              </p:sp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4017" y="3759"/>
                    <a:ext cx="480" cy="187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uk-UA" sz="1800" dirty="0" smtClean="0">
                        <a:solidFill>
                          <a:srgbClr val="66663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0,280</a:t>
                    </a:r>
                    <a:endParaRPr lang="ru-RU" sz="1800" dirty="0">
                      <a:solidFill>
                        <a:srgbClr val="666633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endParaRPr>
                  </a:p>
                </p:txBody>
              </p:sp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5163" y="3969"/>
                    <a:ext cx="487" cy="187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>
                      <a:defRPr/>
                    </a:pPr>
                    <a:r>
                      <a:rPr lang="uk-UA" sz="1800" dirty="0" smtClean="0">
                        <a:solidFill>
                          <a:srgbClr val="66663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0,007</a:t>
                    </a:r>
                    <a:endParaRPr lang="ru-RU" sz="1800" dirty="0">
                      <a:solidFill>
                        <a:srgbClr val="666633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endParaRPr>
                  </a:p>
                </p:txBody>
              </p:sp>
            </p:grpSp>
          </p:grpSp>
          <p:sp>
            <p:nvSpPr>
              <p:cNvPr id="38" name="TextBox 13"/>
              <p:cNvSpPr txBox="1">
                <a:spLocks noChangeArrowheads="1"/>
              </p:cNvSpPr>
              <p:nvPr/>
            </p:nvSpPr>
            <p:spPr bwMode="auto">
              <a:xfrm>
                <a:off x="0" y="4829619"/>
                <a:ext cx="1765300" cy="584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uk-UA" sz="1900" dirty="0">
                    <a:solidFill>
                      <a:srgbClr val="0066FF"/>
                    </a:solidFill>
                    <a:latin typeface="Tahoma" pitchFamily="34" charset="0"/>
                  </a:rPr>
                  <a:t>Академічна мобільність</a:t>
                </a:r>
              </a:p>
            </p:txBody>
          </p:sp>
        </p:grpSp>
      </p:grpSp>
      <p:sp>
        <p:nvSpPr>
          <p:cNvPr id="41" name="TextBox 24"/>
          <p:cNvSpPr txBox="1">
            <a:spLocks noChangeArrowheads="1"/>
          </p:cNvSpPr>
          <p:nvPr/>
        </p:nvSpPr>
        <p:spPr bwMode="auto">
          <a:xfrm>
            <a:off x="0" y="1355437"/>
            <a:ext cx="9107488" cy="112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4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На рівні факультетів</a:t>
            </a:r>
            <a:br>
              <a:rPr lang="uk-UA" sz="4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uk-UA" sz="4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нерівність становить до 8 разів</a:t>
            </a:r>
            <a:endParaRPr lang="ru-RU" sz="4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9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-36513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0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СЕРЕДНІ ПИТОМІ ПОКАЗНИКИ В РЕЙТИНГУ  МІЖНАРОДНОЇ ДІЯЛЬНОСТІ</a:t>
            </a:r>
            <a:br>
              <a:rPr lang="uk-UA" sz="30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uk-UA" sz="30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ПЕРШОЇ ТА ОСТАННЬОЇ "</a:t>
            </a:r>
            <a:r>
              <a:rPr lang="uk-UA" sz="3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ДЕСЯТОК" </a:t>
            </a:r>
            <a:r>
              <a:rPr lang="ru-RU" sz="30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КАФЕДР</a:t>
            </a:r>
          </a:p>
        </p:txBody>
      </p:sp>
      <p:grpSp>
        <p:nvGrpSpPr>
          <p:cNvPr id="4" name="Группа 29"/>
          <p:cNvGrpSpPr/>
          <p:nvPr/>
        </p:nvGrpSpPr>
        <p:grpSpPr>
          <a:xfrm>
            <a:off x="90488" y="2831243"/>
            <a:ext cx="9091612" cy="3973514"/>
            <a:chOff x="90488" y="1698624"/>
            <a:chExt cx="9091612" cy="3973514"/>
          </a:xfrm>
        </p:grpSpPr>
        <p:sp>
          <p:nvSpPr>
            <p:cNvPr id="12291" name="TextBox 13"/>
            <p:cNvSpPr txBox="1">
              <a:spLocks noChangeArrowheads="1"/>
            </p:cNvSpPr>
            <p:nvPr/>
          </p:nvSpPr>
          <p:spPr bwMode="auto">
            <a:xfrm>
              <a:off x="90488" y="4455536"/>
              <a:ext cx="17653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uk-UA" sz="1900" dirty="0">
                  <a:solidFill>
                    <a:srgbClr val="0066FF"/>
                  </a:solidFill>
                  <a:latin typeface="Tahoma" pitchFamily="34" charset="0"/>
                </a:rPr>
                <a:t>Академічна мобільність</a:t>
              </a:r>
            </a:p>
          </p:txBody>
        </p:sp>
        <p:sp>
          <p:nvSpPr>
            <p:cNvPr id="12292" name="TextBox 14"/>
            <p:cNvSpPr txBox="1">
              <a:spLocks noChangeArrowheads="1"/>
            </p:cNvSpPr>
            <p:nvPr/>
          </p:nvSpPr>
          <p:spPr bwMode="auto">
            <a:xfrm>
              <a:off x="1863725" y="4464050"/>
              <a:ext cx="1706563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uk-UA" sz="1900" dirty="0">
                  <a:solidFill>
                    <a:srgbClr val="0066FF"/>
                  </a:solidFill>
                  <a:latin typeface="Tahoma" pitchFamily="34" charset="0"/>
                </a:rPr>
                <a:t>Міжнародні публікації</a:t>
              </a:r>
            </a:p>
          </p:txBody>
        </p:sp>
        <p:sp>
          <p:nvSpPr>
            <p:cNvPr id="12293" name="TextBox 15"/>
            <p:cNvSpPr txBox="1">
              <a:spLocks noChangeArrowheads="1"/>
            </p:cNvSpPr>
            <p:nvPr/>
          </p:nvSpPr>
          <p:spPr bwMode="auto">
            <a:xfrm>
              <a:off x="3468688" y="4467225"/>
              <a:ext cx="2103437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uk-UA" sz="1900">
                  <a:solidFill>
                    <a:srgbClr val="0066FF"/>
                  </a:solidFill>
                  <a:latin typeface="Tahoma" pitchFamily="34" charset="0"/>
                </a:rPr>
                <a:t>Ефективність міжнародної діяльності</a:t>
              </a:r>
            </a:p>
          </p:txBody>
        </p:sp>
        <p:sp>
          <p:nvSpPr>
            <p:cNvPr id="12294" name="TextBox 16"/>
            <p:cNvSpPr txBox="1">
              <a:spLocks noChangeArrowheads="1"/>
            </p:cNvSpPr>
            <p:nvPr/>
          </p:nvSpPr>
          <p:spPr bwMode="auto">
            <a:xfrm>
              <a:off x="5275263" y="4468813"/>
              <a:ext cx="230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uk-UA" sz="1900">
                  <a:solidFill>
                    <a:srgbClr val="0066FF"/>
                  </a:solidFill>
                  <a:latin typeface="Tahoma" pitchFamily="34" charset="0"/>
                </a:rPr>
                <a:t>Активність міжнародного співробітництва</a:t>
              </a:r>
            </a:p>
          </p:txBody>
        </p:sp>
        <p:sp>
          <p:nvSpPr>
            <p:cNvPr id="12295" name="TextBox 17"/>
            <p:cNvSpPr txBox="1">
              <a:spLocks noChangeArrowheads="1"/>
            </p:cNvSpPr>
            <p:nvPr/>
          </p:nvSpPr>
          <p:spPr bwMode="auto">
            <a:xfrm>
              <a:off x="7327900" y="4483100"/>
              <a:ext cx="1816100" cy="1189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uk-UA" sz="1800">
                  <a:solidFill>
                    <a:srgbClr val="0066FF"/>
                  </a:solidFill>
                  <a:latin typeface="Tahoma" pitchFamily="34" charset="0"/>
                </a:rPr>
                <a:t>Активність на міжнародних ринках освітніх послуг</a:t>
              </a:r>
            </a:p>
          </p:txBody>
        </p: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180975" y="1698624"/>
              <a:ext cx="9001125" cy="2528928"/>
              <a:chOff x="114" y="2936"/>
              <a:chExt cx="5670" cy="1281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155" y="3593"/>
                <a:ext cx="420" cy="611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800">
                  <a:solidFill>
                    <a:srgbClr val="FFFFD9"/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14" y="3390"/>
                <a:ext cx="520" cy="2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uk-UA" sz="20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0,</a:t>
                </a:r>
                <a:r>
                  <a:rPr lang="en-US" sz="20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16</a:t>
                </a:r>
                <a:r>
                  <a:rPr lang="uk-UA" sz="20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7</a:t>
                </a:r>
                <a:endParaRPr lang="ru-RU" sz="2000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300" name="Прямоугольник 35"/>
              <p:cNvSpPr>
                <a:spLocks noChangeArrowheads="1"/>
              </p:cNvSpPr>
              <p:nvPr/>
            </p:nvSpPr>
            <p:spPr bwMode="auto">
              <a:xfrm>
                <a:off x="604" y="4157"/>
                <a:ext cx="420" cy="54"/>
              </a:xfrm>
              <a:prstGeom prst="rect">
                <a:avLst/>
              </a:prstGeom>
              <a:solidFill>
                <a:srgbClr val="666633"/>
              </a:solidFill>
              <a:ln w="25400" algn="ctr">
                <a:solidFill>
                  <a:srgbClr val="BCBCB6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sz="1600">
                  <a:solidFill>
                    <a:srgbClr val="666633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66" y="3980"/>
                <a:ext cx="480" cy="1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uk-UA" sz="1800" dirty="0" smtClean="0">
                    <a:solidFill>
                      <a:srgbClr val="66663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0,0</a:t>
                </a:r>
                <a:r>
                  <a:rPr lang="en-US" sz="1800" dirty="0" smtClean="0">
                    <a:solidFill>
                      <a:srgbClr val="66663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</a:t>
                </a:r>
                <a:r>
                  <a:rPr lang="uk-UA" sz="1800" dirty="0" smtClean="0">
                    <a:solidFill>
                      <a:srgbClr val="66663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ru-RU" sz="1800" dirty="0">
                  <a:solidFill>
                    <a:srgbClr val="66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1309" y="3737"/>
                <a:ext cx="420" cy="474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600">
                  <a:solidFill>
                    <a:srgbClr val="FFFFD9"/>
                  </a:solidFill>
                </a:endParaRPr>
              </a:p>
            </p:txBody>
          </p:sp>
          <p:sp>
            <p:nvSpPr>
              <p:cNvPr id="12303" name="Прямоугольник 37"/>
              <p:cNvSpPr>
                <a:spLocks noChangeArrowheads="1"/>
              </p:cNvSpPr>
              <p:nvPr/>
            </p:nvSpPr>
            <p:spPr bwMode="auto">
              <a:xfrm>
                <a:off x="1796" y="4068"/>
                <a:ext cx="420" cy="137"/>
              </a:xfrm>
              <a:prstGeom prst="rect">
                <a:avLst/>
              </a:prstGeom>
              <a:solidFill>
                <a:srgbClr val="666633"/>
              </a:solidFill>
              <a:ln w="25400" algn="ctr">
                <a:solidFill>
                  <a:srgbClr val="BCBCB6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sz="1600">
                  <a:solidFill>
                    <a:srgbClr val="FFFFD9"/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257" y="3539"/>
                <a:ext cx="520" cy="2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uk-UA" sz="20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0,</a:t>
                </a:r>
                <a:r>
                  <a:rPr lang="en-US" sz="20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710</a:t>
                </a:r>
                <a:endParaRPr lang="ru-RU" sz="2000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2455" y="3127"/>
                <a:ext cx="420" cy="109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600">
                  <a:solidFill>
                    <a:srgbClr val="FFFFD9"/>
                  </a:solidFill>
                </a:endParaRPr>
              </a:p>
            </p:txBody>
          </p:sp>
          <p:sp>
            <p:nvSpPr>
              <p:cNvPr id="5" name="TextBox 57"/>
              <p:cNvSpPr txBox="1"/>
              <p:nvPr/>
            </p:nvSpPr>
            <p:spPr>
              <a:xfrm>
                <a:off x="2353" y="2936"/>
                <a:ext cx="610" cy="2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85,248</a:t>
                </a:r>
                <a:endParaRPr lang="ru-RU" sz="2000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307" name="Прямоугольник 39"/>
              <p:cNvSpPr>
                <a:spLocks noChangeArrowheads="1"/>
              </p:cNvSpPr>
              <p:nvPr/>
            </p:nvSpPr>
            <p:spPr bwMode="auto">
              <a:xfrm>
                <a:off x="2927" y="4167"/>
                <a:ext cx="420" cy="50"/>
              </a:xfrm>
              <a:prstGeom prst="rect">
                <a:avLst/>
              </a:prstGeom>
              <a:solidFill>
                <a:srgbClr val="666633"/>
              </a:solidFill>
              <a:ln w="25400" algn="ctr">
                <a:solidFill>
                  <a:srgbClr val="BCBCB6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sz="1600">
                  <a:solidFill>
                    <a:srgbClr val="FFFFD9"/>
                  </a:solidFill>
                </a:endParaRPr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3549" y="3620"/>
                <a:ext cx="420" cy="577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600">
                  <a:solidFill>
                    <a:srgbClr val="FFFFD9"/>
                  </a:solidFill>
                </a:endParaRPr>
              </a:p>
            </p:txBody>
          </p:sp>
          <p:sp>
            <p:nvSpPr>
              <p:cNvPr id="6" name="TextBox 57"/>
              <p:cNvSpPr txBox="1"/>
              <p:nvPr/>
            </p:nvSpPr>
            <p:spPr>
              <a:xfrm>
                <a:off x="3477" y="3417"/>
                <a:ext cx="520" cy="2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1,567</a:t>
                </a:r>
                <a:endParaRPr lang="ru-RU" sz="2000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310" name="Прямоугольник 41"/>
              <p:cNvSpPr>
                <a:spLocks noChangeArrowheads="1"/>
              </p:cNvSpPr>
              <p:nvPr/>
            </p:nvSpPr>
            <p:spPr bwMode="auto">
              <a:xfrm>
                <a:off x="4047" y="4113"/>
                <a:ext cx="420" cy="79"/>
              </a:xfrm>
              <a:prstGeom prst="rect">
                <a:avLst/>
              </a:prstGeom>
              <a:solidFill>
                <a:srgbClr val="666633"/>
              </a:solidFill>
              <a:ln w="25400" algn="ctr">
                <a:solidFill>
                  <a:srgbClr val="BCBCB6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sz="1600">
                  <a:solidFill>
                    <a:srgbClr val="FFFFD9"/>
                  </a:solidFill>
                </a:endParaRPr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4692" y="4113"/>
                <a:ext cx="420" cy="82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600">
                  <a:solidFill>
                    <a:srgbClr val="FFFFD9"/>
                  </a:solidFill>
                </a:endParaRPr>
              </a:p>
            </p:txBody>
          </p:sp>
          <p:sp>
            <p:nvSpPr>
              <p:cNvPr id="12312" name="Прямоугольник 22"/>
              <p:cNvSpPr>
                <a:spLocks noChangeArrowheads="1"/>
              </p:cNvSpPr>
              <p:nvPr/>
            </p:nvSpPr>
            <p:spPr bwMode="auto">
              <a:xfrm>
                <a:off x="5195" y="4167"/>
                <a:ext cx="420" cy="23"/>
              </a:xfrm>
              <a:prstGeom prst="rect">
                <a:avLst/>
              </a:prstGeom>
              <a:solidFill>
                <a:srgbClr val="666633"/>
              </a:solidFill>
              <a:ln w="25400" algn="ctr">
                <a:solidFill>
                  <a:srgbClr val="BCBCB6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624" y="3918"/>
                <a:ext cx="520" cy="2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uk-UA" sz="20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0,0</a:t>
                </a:r>
                <a:r>
                  <a:rPr lang="en-US" sz="20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63</a:t>
                </a:r>
                <a:endParaRPr lang="ru-RU" sz="2000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752" y="3887"/>
                <a:ext cx="480" cy="1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uk-UA" sz="1800" dirty="0" smtClean="0">
                    <a:solidFill>
                      <a:srgbClr val="66663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0,</a:t>
                </a:r>
                <a:r>
                  <a:rPr lang="en-US" sz="1800" dirty="0" smtClean="0">
                    <a:solidFill>
                      <a:srgbClr val="66663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267</a:t>
                </a:r>
                <a:endParaRPr lang="ru-RU" sz="1800" dirty="0">
                  <a:solidFill>
                    <a:srgbClr val="66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897" y="4000"/>
                <a:ext cx="480" cy="1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 dirty="0" smtClean="0">
                    <a:solidFill>
                      <a:srgbClr val="66663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0,250</a:t>
                </a:r>
                <a:endParaRPr lang="ru-RU" sz="1800" dirty="0">
                  <a:solidFill>
                    <a:srgbClr val="66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017" y="3934"/>
                <a:ext cx="480" cy="1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 dirty="0" smtClean="0">
                    <a:solidFill>
                      <a:srgbClr val="66663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0,133</a:t>
                </a:r>
                <a:endParaRPr lang="ru-RU" sz="1800" dirty="0">
                  <a:solidFill>
                    <a:srgbClr val="66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150" y="3990"/>
                <a:ext cx="634" cy="18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uk-UA" sz="1800" dirty="0" smtClean="0">
                    <a:solidFill>
                      <a:srgbClr val="66663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0,00</a:t>
                </a:r>
                <a:r>
                  <a:rPr lang="en-US" sz="1800" dirty="0" smtClean="0">
                    <a:solidFill>
                      <a:srgbClr val="66663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</a:t>
                </a:r>
                <a:endParaRPr lang="ru-RU" sz="1800" dirty="0">
                  <a:solidFill>
                    <a:srgbClr val="66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3338" y="6413500"/>
            <a:ext cx="1577975" cy="4191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26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201</a:t>
            </a:r>
            <a:r>
              <a:rPr lang="uk-UA" sz="26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5</a:t>
            </a:r>
            <a:r>
              <a:rPr lang="uk-UA" sz="2600" dirty="0" smtClean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uk-UA" sz="2600" dirty="0">
                <a:solidFill>
                  <a:srgbClr val="FFFF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р.</a:t>
            </a:r>
          </a:p>
        </p:txBody>
      </p:sp>
      <p:sp>
        <p:nvSpPr>
          <p:cNvPr id="31" name="TextBox 24"/>
          <p:cNvSpPr txBox="1">
            <a:spLocks noChangeArrowheads="1"/>
          </p:cNvSpPr>
          <p:nvPr/>
        </p:nvSpPr>
        <p:spPr bwMode="auto">
          <a:xfrm>
            <a:off x="0" y="1456260"/>
            <a:ext cx="9107488" cy="127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На рівні кафедр нерівність становить до 340 разів  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2" name="Правая фигурная скобка 31"/>
          <p:cNvSpPr/>
          <p:nvPr/>
        </p:nvSpPr>
        <p:spPr bwMode="auto">
          <a:xfrm>
            <a:off x="4574136" y="3209905"/>
            <a:ext cx="284943" cy="173423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TextBox 13"/>
          <p:cNvSpPr txBox="1">
            <a:spLocks noChangeArrowheads="1"/>
          </p:cNvSpPr>
          <p:nvPr/>
        </p:nvSpPr>
        <p:spPr bwMode="auto">
          <a:xfrm>
            <a:off x="4641026" y="3392107"/>
            <a:ext cx="1089911" cy="589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1900" dirty="0" smtClean="0">
                <a:solidFill>
                  <a:srgbClr val="FF0000"/>
                </a:solidFill>
                <a:latin typeface="Tahoma" pitchFamily="34" charset="0"/>
              </a:rPr>
              <a:t>340 разів</a:t>
            </a:r>
            <a:endParaRPr lang="uk-UA" sz="1900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38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503" name="Group 39"/>
          <p:cNvGraphicFramePr>
            <a:graphicFrameLocks noGrp="1"/>
          </p:cNvGraphicFramePr>
          <p:nvPr>
            <p:ph idx="4294967295"/>
          </p:nvPr>
        </p:nvGraphicFramePr>
        <p:xfrm>
          <a:off x="173038" y="1296988"/>
          <a:ext cx="8794750" cy="5522341"/>
        </p:xfrm>
        <a:graphic>
          <a:graphicData uri="http://schemas.openxmlformats.org/drawingml/2006/table">
            <a:tbl>
              <a:tblPr/>
              <a:tblGrid>
                <a:gridCol w="6069012"/>
                <a:gridCol w="2725738"/>
              </a:tblGrid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  <a:r>
                        <a:rPr kumimoji="0" lang="uk-U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ВНЗ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uk-U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України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(бали)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НТУУ “КПІ”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24,</a:t>
                      </a:r>
                      <a:r>
                        <a:rPr kumimoji="0" lang="en-US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КНУ </a:t>
                      </a:r>
                      <a:r>
                        <a:rPr kumimoji="0" lang="uk-UA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ім.Т.Шевченка</a:t>
                      </a:r>
                      <a:endParaRPr kumimoji="0" lang="ru-RU" sz="3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23,2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Національний університет "Львівська політехніка"</a:t>
                      </a:r>
                      <a:endParaRPr kumimoji="0" lang="ru-RU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21,4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Львівський національний університет ім. І.Франка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19,2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0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Національний технічний університет "Харківський політехнічний інститут"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18,7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946" name="Rectangle 2"/>
          <p:cNvSpPr>
            <a:spLocks noChangeArrowheads="1"/>
          </p:cNvSpPr>
          <p:nvPr/>
        </p:nvSpPr>
        <p:spPr bwMode="auto">
          <a:xfrm>
            <a:off x="0" y="38100"/>
            <a:ext cx="9144000" cy="120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" tIns="10800" rIns="10800" bIns="10800" anchor="b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kumimoji="1" lang="uk-UA" sz="54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“Топ-200”, </a:t>
            </a:r>
            <a:r>
              <a:rPr kumimoji="1" lang="uk-UA" sz="54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2015</a:t>
            </a:r>
            <a:endParaRPr kumimoji="1" lang="uk-UA" sz="5400" dirty="0">
              <a:solidFill>
                <a:srgbClr val="0099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kumimoji="1" lang="uk-UA" sz="4200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Оцінка міжнародного </a:t>
            </a:r>
            <a:r>
              <a:rPr kumimoji="1" lang="uk-UA" sz="4200" dirty="0" smtClean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визнання</a:t>
            </a:r>
            <a:endParaRPr kumimoji="1" lang="ru-RU" sz="4200" dirty="0">
              <a:solidFill>
                <a:srgbClr val="0099FF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98" name="Picture 33" descr="rejting_vuzov_junesko_002sm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 l="10097" t="6667" r="9424" b="10898"/>
          <a:stretch>
            <a:fillRect/>
          </a:stretch>
        </p:blipFill>
        <p:spPr bwMode="auto">
          <a:xfrm>
            <a:off x="171450" y="1241425"/>
            <a:ext cx="122713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7122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503" name="Group 39"/>
          <p:cNvGraphicFramePr>
            <a:graphicFrameLocks noGrp="1"/>
          </p:cNvGraphicFramePr>
          <p:nvPr>
            <p:ph idx="4294967295"/>
          </p:nvPr>
        </p:nvGraphicFramePr>
        <p:xfrm>
          <a:off x="0" y="1065133"/>
          <a:ext cx="9144000" cy="5820156"/>
        </p:xfrm>
        <a:graphic>
          <a:graphicData uri="http://schemas.openxmlformats.org/drawingml/2006/table">
            <a:tbl>
              <a:tblPr/>
              <a:tblGrid>
                <a:gridCol w="911177"/>
                <a:gridCol w="6362459"/>
                <a:gridCol w="1870364"/>
              </a:tblGrid>
              <a:tr h="781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п/</a:t>
                      </a:r>
                      <a:r>
                        <a:rPr kumimoji="0" lang="uk-UA" sz="28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uk-UA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ВНЗ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(бали)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5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Московський державний університет імені М.В. Ломоносова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100</a:t>
                      </a:r>
                      <a:endParaRPr kumimoji="0" lang="ru-RU" sz="4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350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  <a:endParaRPr kumimoji="0" lang="uk-UA" sz="4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3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39</a:t>
                      </a:r>
                      <a:endParaRPr kumimoji="0" lang="uk-UA" sz="3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5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КНУ ім. Т.Шевченка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69</a:t>
                      </a:r>
                      <a:r>
                        <a:rPr kumimoji="0" lang="uk-U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,</a:t>
                      </a:r>
                      <a:r>
                        <a:rPr kumimoji="0" 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48</a:t>
                      </a:r>
                      <a:endParaRPr kumimoji="0" lang="uk-UA" sz="32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5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НТУУ “КПІ”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61</a:t>
                      </a:r>
                      <a:r>
                        <a:rPr kumimoji="0" lang="uk-UA" sz="4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4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8</a:t>
                      </a:r>
                      <a:endParaRPr kumimoji="0" lang="ru-RU" sz="4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55</a:t>
                      </a:r>
                      <a:endParaRPr kumimoji="0" lang="uk-UA" sz="32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5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Харківський національний університет ім. В.Н. </a:t>
                      </a:r>
                      <a:r>
                        <a:rPr kumimoji="0" lang="uk-UA" sz="25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Каразіна</a:t>
                      </a:r>
                      <a:endParaRPr kumimoji="0" lang="uk-UA" sz="25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58</a:t>
                      </a:r>
                      <a:r>
                        <a:rPr kumimoji="0" lang="uk-UA" sz="4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4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44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89</a:t>
                      </a:r>
                      <a:endParaRPr kumimoji="0" lang="uk-UA" sz="32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5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Сумський державний університет</a:t>
                      </a:r>
                      <a:endParaRPr kumimoji="0" lang="en-US" sz="25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25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43,4</a:t>
                      </a:r>
                      <a:endParaRPr kumimoji="0" lang="ru-RU" sz="44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93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5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Н</a:t>
                      </a:r>
                      <a:r>
                        <a:rPr kumimoji="0" lang="uk-UA" sz="25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ТУ </a:t>
                      </a:r>
                      <a:r>
                        <a:rPr kumimoji="0" lang="uk-UA" sz="25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“Харківський</a:t>
                      </a:r>
                      <a:r>
                        <a:rPr kumimoji="0" lang="uk-UA" sz="25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 політехнічний </a:t>
                      </a:r>
                      <a:r>
                        <a:rPr kumimoji="0" lang="uk-UA" sz="25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інститут”</a:t>
                      </a:r>
                      <a:endParaRPr kumimoji="0" lang="uk-UA" sz="25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39,5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946" name="Rectangle 2"/>
          <p:cNvSpPr>
            <a:spLocks noChangeArrowheads="1"/>
          </p:cNvSpPr>
          <p:nvPr/>
        </p:nvSpPr>
        <p:spPr bwMode="auto">
          <a:xfrm>
            <a:off x="0" y="38101"/>
            <a:ext cx="9144000" cy="142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800" tIns="10800" rIns="10800" bIns="10800" anchor="b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kumimoji="1" lang="uk-UA" sz="36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Рейтинг </a:t>
            </a:r>
            <a:r>
              <a:rPr kumimoji="1" lang="en-US" sz="36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QS</a:t>
            </a:r>
            <a:r>
              <a:rPr kumimoji="1" lang="uk-UA" sz="36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для країн </a:t>
            </a:r>
          </a:p>
          <a:p>
            <a:pPr algn="ctr">
              <a:lnSpc>
                <a:spcPct val="80000"/>
              </a:lnSpc>
              <a:defRPr/>
            </a:pPr>
            <a:r>
              <a:rPr kumimoji="1" lang="uk-UA" sz="36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Східної Європи та Середньої Азії  </a:t>
            </a:r>
            <a:endParaRPr kumimoji="1" lang="ru-RU" sz="3600" dirty="0" smtClean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kumimoji="1" lang="ru-RU" sz="4200" dirty="0">
              <a:solidFill>
                <a:srgbClr val="0099FF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4" descr="wur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1654556" cy="46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Admin\Рабочий стол\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0242" y="919961"/>
            <a:ext cx="3783758" cy="3453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450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Скругленный прямоугольник 11"/>
          <p:cNvSpPr>
            <a:spLocks noChangeArrowheads="1"/>
          </p:cNvSpPr>
          <p:nvPr/>
        </p:nvSpPr>
        <p:spPr bwMode="auto">
          <a:xfrm>
            <a:off x="25400" y="47625"/>
            <a:ext cx="9004300" cy="5930479"/>
          </a:xfrm>
          <a:prstGeom prst="roundRect">
            <a:avLst>
              <a:gd name="adj" fmla="val 8120"/>
            </a:avLst>
          </a:prstGeom>
          <a:noFill/>
          <a:ln w="25400" algn="ctr">
            <a:noFill/>
            <a:miter lim="800000"/>
            <a:headEnd/>
            <a:tailEnd/>
          </a:ln>
        </p:spPr>
        <p:txBody>
          <a:bodyPr lIns="54000" rIns="54000"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kumimoji="1" lang="uk-UA" sz="76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Звіт ДМС </a:t>
            </a:r>
          </a:p>
          <a:p>
            <a:pPr algn="ctr">
              <a:lnSpc>
                <a:spcPct val="80000"/>
              </a:lnSpc>
              <a:defRPr/>
            </a:pPr>
            <a:r>
              <a:rPr kumimoji="1" lang="uk-UA" sz="76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за </a:t>
            </a:r>
            <a:r>
              <a:rPr kumimoji="1" lang="uk-UA" sz="76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2015 </a:t>
            </a:r>
            <a:r>
              <a:rPr kumimoji="1" lang="uk-UA" sz="76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рік розміщено </a:t>
            </a:r>
          </a:p>
          <a:p>
            <a:pPr algn="ctr">
              <a:lnSpc>
                <a:spcPct val="80000"/>
              </a:lnSpc>
              <a:defRPr/>
            </a:pPr>
            <a:r>
              <a:rPr kumimoji="1" lang="uk-UA" sz="76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на сайті ДМС </a:t>
            </a:r>
          </a:p>
          <a:p>
            <a:pPr algn="ctr">
              <a:lnSpc>
                <a:spcPct val="80000"/>
              </a:lnSpc>
              <a:defRPr/>
            </a:pPr>
            <a:r>
              <a:rPr kumimoji="1" lang="uk-UA" sz="76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за адресою:</a:t>
            </a:r>
          </a:p>
          <a:p>
            <a:pPr algn="ctr">
              <a:lnSpc>
                <a:spcPct val="80000"/>
              </a:lnSpc>
              <a:defRPr/>
            </a:pPr>
            <a:r>
              <a:rPr kumimoji="1" lang="ru-RU" sz="7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http://icd.kpi.ua/</a:t>
            </a:r>
          </a:p>
        </p:txBody>
      </p:sp>
      <p:pic>
        <p:nvPicPr>
          <p:cNvPr id="88067" name="Picture 4" descr="korp-1-old-b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" y="5678488"/>
            <a:ext cx="8755063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4" descr="korp-1-old-b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" y="5451475"/>
            <a:ext cx="8755063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77813" y="1312863"/>
            <a:ext cx="85185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kumimoji="1" lang="uk-UA" sz="1080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Дякую</a:t>
            </a:r>
            <a:br>
              <a:rPr kumimoji="1" lang="uk-UA" sz="1080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kumimoji="1" lang="uk-UA" sz="1080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за увагу !</a:t>
            </a:r>
            <a:endParaRPr kumimoji="1" lang="en-US" sz="10800">
              <a:solidFill>
                <a:srgbClr val="33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29" name="Group 21"/>
          <p:cNvGraphicFramePr>
            <a:graphicFrameLocks noGrp="1"/>
          </p:cNvGraphicFramePr>
          <p:nvPr>
            <p:ph idx="4294967295"/>
          </p:nvPr>
        </p:nvGraphicFramePr>
        <p:xfrm>
          <a:off x="0" y="1042989"/>
          <a:ext cx="9144000" cy="5793486"/>
        </p:xfrm>
        <a:graphic>
          <a:graphicData uri="http://schemas.openxmlformats.org/drawingml/2006/table">
            <a:tbl>
              <a:tblPr/>
              <a:tblGrid>
                <a:gridCol w="6836735"/>
                <a:gridCol w="2307265"/>
              </a:tblGrid>
              <a:tr h="763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Назва проекту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Партнер від НТУУ “КПІ”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</a:tr>
              <a:tr h="25559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Розвиток мережевої інфраструктури для підтримки молодіжного інноваційного підприємництва в </a:t>
                      </a:r>
                      <a:r>
                        <a:rPr kumimoji="0" lang="uk-UA" sz="33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фаблаб</a:t>
                      </a:r>
                      <a:r>
                        <a:rPr kumimoji="0" lang="uk-UA" sz="33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платформах 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ІПСА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9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3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Розвиток ступеневої освіти за напрямом очищення води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ХТФ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06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3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Створення сучасної магістерської програми в галузі інформаційних систем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ФІОТ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7938"/>
            <a:ext cx="9144000" cy="12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3</a:t>
            </a:r>
            <a:r>
              <a:rPr lang="uk-UA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uk-UA" sz="36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проекти E</a:t>
            </a:r>
            <a:r>
              <a:rPr lang="en-US" sz="36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RASMUS+,</a:t>
            </a:r>
            <a:r>
              <a:rPr lang="en-US" sz="36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KA2 </a:t>
            </a:r>
            <a:r>
              <a:rPr lang="uk-UA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виграли у 2015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uk-UA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році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4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 </a:t>
            </a:r>
            <a:endParaRPr lang="uk-UA" sz="2400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pic>
        <p:nvPicPr>
          <p:cNvPr id="3092" name="Picture 2" descr="C:\Documents and Settings\Admin\Рабочий стол\erasmus+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1788" y="563563"/>
            <a:ext cx="2462212" cy="471487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3663" y="488950"/>
            <a:ext cx="2016125" cy="935038"/>
            <a:chOff x="4326" y="0"/>
            <a:chExt cx="1578" cy="839"/>
          </a:xfrm>
        </p:grpSpPr>
        <p:sp>
          <p:nvSpPr>
            <p:cNvPr id="3094" name="AutoShape 5"/>
            <p:cNvSpPr>
              <a:spLocks noChangeArrowheads="1"/>
            </p:cNvSpPr>
            <p:nvPr/>
          </p:nvSpPr>
          <p:spPr bwMode="auto">
            <a:xfrm>
              <a:off x="4326" y="0"/>
              <a:ext cx="1578" cy="839"/>
            </a:xfrm>
            <a:prstGeom prst="irregularSeal2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ffectLst>
              <a:prstShdw prst="shdw17" dist="17961" dir="2700000">
                <a:srgbClr val="990000"/>
              </a:prst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 rot="20656886">
              <a:off x="4686" y="231"/>
              <a:ext cx="753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rgbClr val="FF3300"/>
                  </a:solidFill>
                  <a:latin typeface="Tahoma" pitchFamily="34" charset="0"/>
                </a:rPr>
                <a:t>NEW</a:t>
              </a:r>
              <a:r>
                <a:rPr lang="uk-UA" sz="2200" dirty="0">
                  <a:solidFill>
                    <a:srgbClr val="FF3300"/>
                  </a:solidFill>
                  <a:latin typeface="Tahoma" pitchFamily="34" charset="0"/>
                </a:rPr>
                <a:t>!</a:t>
              </a:r>
              <a:endParaRPr lang="ru-RU" sz="2200" dirty="0">
                <a:solidFill>
                  <a:srgbClr val="FF3300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63776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690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14300" y="1174698"/>
            <a:ext cx="8921750" cy="5341937"/>
          </a:xfrm>
        </p:spPr>
        <p:txBody>
          <a:bodyPr lIns="18000" tIns="10800" rIns="18000" bIns="10800">
            <a:spAutoFit/>
          </a:bodyPr>
          <a:lstStyle/>
          <a:p>
            <a:pPr marL="514350" indent="-514350">
              <a:lnSpc>
                <a:spcPct val="90000"/>
              </a:lnSpc>
              <a:spcAft>
                <a:spcPts val="300"/>
              </a:spcAft>
              <a:buFontTx/>
              <a:buAutoNum type="arabicPeriod"/>
              <a:defRPr/>
            </a:pPr>
            <a:r>
              <a:rPr lang="ru-RU" sz="2750" b="1" dirty="0" smtClean="0">
                <a:solidFill>
                  <a:srgbClr val="0066FF"/>
                </a:solidFill>
                <a:latin typeface="Tahoma" pitchFamily="34" charset="0"/>
              </a:rPr>
              <a:t>NEW MODEL OF THE THIRD CYCLE IN ENGINEERING EDUCATION DUE TO BOLOGNA PROCESS IN BY, RU, UA</a:t>
            </a:r>
            <a:r>
              <a:rPr lang="ru-RU" sz="2750" dirty="0" smtClean="0">
                <a:solidFill>
                  <a:srgbClr val="0066FF"/>
                </a:solidFill>
              </a:rPr>
              <a:t> </a:t>
            </a:r>
            <a:r>
              <a:rPr lang="en-US" sz="275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(</a:t>
            </a:r>
            <a:r>
              <a:rPr lang="uk-UA" sz="275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ФАКС</a:t>
            </a:r>
            <a:r>
              <a:rPr lang="en-US" sz="275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) </a:t>
            </a:r>
            <a:endParaRPr lang="uk-UA" sz="275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spcAft>
                <a:spcPts val="300"/>
              </a:spcAft>
              <a:buFontTx/>
              <a:buAutoNum type="arabicPeriod"/>
              <a:defRPr/>
            </a:pPr>
            <a:r>
              <a:rPr lang="ru-RU" sz="2750" b="1" dirty="0" smtClean="0">
                <a:solidFill>
                  <a:srgbClr val="0066FF"/>
                </a:solidFill>
                <a:latin typeface="Tahoma" pitchFamily="34" charset="0"/>
              </a:rPr>
              <a:t>A NETWORK FOR DEVELOPING LIFELONG LEARNING IN ARMENIA, GEORGIA AND UKRAINE</a:t>
            </a:r>
            <a:r>
              <a:rPr lang="ru-RU" sz="2750" dirty="0" smtClean="0">
                <a:solidFill>
                  <a:srgbClr val="0066FF"/>
                </a:solidFill>
                <a:latin typeface="Tahoma" pitchFamily="34" charset="0"/>
              </a:rPr>
              <a:t> </a:t>
            </a:r>
            <a:r>
              <a:rPr lang="en-US" sz="275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(</a:t>
            </a:r>
            <a:r>
              <a:rPr lang="uk-UA" sz="275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ФІОТ</a:t>
            </a:r>
            <a:r>
              <a:rPr lang="en-US" sz="275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)</a:t>
            </a:r>
            <a:endParaRPr lang="ru-RU" sz="275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spcAft>
                <a:spcPts val="300"/>
              </a:spcAft>
              <a:buFontTx/>
              <a:buAutoNum type="arabicPeriod"/>
              <a:defRPr/>
            </a:pPr>
            <a:r>
              <a:rPr lang="ru-RU" sz="2750" b="1" dirty="0" smtClean="0">
                <a:solidFill>
                  <a:srgbClr val="0066FF"/>
                </a:solidFill>
                <a:latin typeface="Tahoma" pitchFamily="34" charset="0"/>
              </a:rPr>
              <a:t>BIOMEDICAL ENGINEERING EDUCATION TEMPUS INITIATIVE IN EASTERN NEIGHBOURING AREA</a:t>
            </a:r>
            <a:r>
              <a:rPr lang="ru-RU" sz="2750" dirty="0" smtClean="0">
                <a:solidFill>
                  <a:srgbClr val="0066FF"/>
                </a:solidFill>
              </a:rPr>
              <a:t> </a:t>
            </a:r>
            <a:r>
              <a:rPr lang="ru-RU" sz="275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(ФЕЛ) </a:t>
            </a:r>
            <a:r>
              <a:rPr lang="en-US" sz="275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 </a:t>
            </a:r>
            <a:endParaRPr lang="ru-RU" sz="2750" b="1" dirty="0" smtClean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spcAft>
                <a:spcPts val="300"/>
              </a:spcAft>
              <a:buFontTx/>
              <a:buAutoNum type="arabicPeriod"/>
              <a:defRPr/>
            </a:pPr>
            <a:r>
              <a:rPr lang="ru-RU" sz="2750" b="1" dirty="0" smtClean="0">
                <a:solidFill>
                  <a:srgbClr val="0066FF"/>
                </a:solidFill>
                <a:latin typeface="Tahoma" pitchFamily="34" charset="0"/>
              </a:rPr>
              <a:t>MODERNIZATION OF POSTGRADUATE STUDIES ON SECURITY AND RESILIENCE FOR HUMAN AND INDUSTRY RELATED DOMAINS</a:t>
            </a:r>
            <a:r>
              <a:rPr lang="en-US" sz="2750" b="1" dirty="0" smtClean="0">
                <a:solidFill>
                  <a:srgbClr val="0066FF"/>
                </a:solidFill>
                <a:latin typeface="Tahoma" pitchFamily="34" charset="0"/>
              </a:rPr>
              <a:t> </a:t>
            </a:r>
            <a:r>
              <a:rPr lang="ru-RU" sz="275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(</a:t>
            </a:r>
            <a:r>
              <a:rPr lang="ru-RU" sz="275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Інститут</a:t>
            </a:r>
            <a:r>
              <a:rPr lang="ru-RU" sz="275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 </a:t>
            </a:r>
            <a:r>
              <a:rPr lang="ru-RU" sz="275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спецзв</a:t>
            </a:r>
            <a:r>
              <a:rPr lang="en-US" sz="275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'</a:t>
            </a:r>
            <a:r>
              <a:rPr lang="uk-UA" sz="275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язку</a:t>
            </a:r>
            <a:r>
              <a:rPr lang="ru-RU" sz="275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)</a:t>
            </a:r>
            <a:r>
              <a:rPr lang="ru-RU" sz="275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-33338" y="23558"/>
            <a:ext cx="9177338" cy="101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8 </a:t>
            </a:r>
            <a:r>
              <a:rPr lang="ru-RU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проектів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TEMPUS,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які</a:t>
            </a: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виконувались</a:t>
            </a: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у 201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5</a:t>
            </a: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році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196" name="Picture 62" descr="tempus-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3563" y="6078538"/>
            <a:ext cx="960437" cy="741362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063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690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82550" y="1042014"/>
            <a:ext cx="8921750" cy="5778500"/>
          </a:xfrm>
        </p:spPr>
        <p:txBody>
          <a:bodyPr lIns="18000" tIns="10800" rIns="18000" bIns="10800">
            <a:spAutoFit/>
          </a:bodyPr>
          <a:lstStyle/>
          <a:p>
            <a:pPr marL="514350" indent="-514350">
              <a:lnSpc>
                <a:spcPct val="90000"/>
              </a:lnSpc>
              <a:spcAft>
                <a:spcPts val="300"/>
              </a:spcAft>
              <a:buFontTx/>
              <a:buNone/>
              <a:defRPr/>
            </a:pPr>
            <a:r>
              <a:rPr lang="en-US" sz="2600" b="1" dirty="0" smtClean="0">
                <a:solidFill>
                  <a:srgbClr val="0066FF"/>
                </a:solidFill>
                <a:latin typeface="Tahoma" pitchFamily="34" charset="0"/>
              </a:rPr>
              <a:t>5</a:t>
            </a:r>
            <a:r>
              <a:rPr lang="uk-UA" sz="2600" b="1" dirty="0" smtClean="0">
                <a:solidFill>
                  <a:srgbClr val="0066FF"/>
                </a:solidFill>
                <a:latin typeface="Tahoma" pitchFamily="34" charset="0"/>
              </a:rPr>
              <a:t>.	</a:t>
            </a:r>
            <a:r>
              <a:rPr lang="ru-RU" sz="2600" b="1" dirty="0" smtClean="0">
                <a:solidFill>
                  <a:srgbClr val="0066FF"/>
                </a:solidFill>
                <a:latin typeface="Tahoma" pitchFamily="34" charset="0"/>
              </a:rPr>
              <a:t>MODERNIZATION OF TWO CYCLES (MA, BA) OF COMPETENCE-BASED CURRICULA IN MATERIAL  ENGINEERING ACCORDING TO THE BEST EXPERIENCE OF BOLOGNA PROCESS</a:t>
            </a:r>
            <a:r>
              <a:rPr lang="ru-RU" sz="2600" dirty="0" smtClean="0">
                <a:solidFill>
                  <a:srgbClr val="0066FF"/>
                </a:solidFill>
                <a:latin typeface="Tahoma" pitchFamily="34" charset="0"/>
              </a:rPr>
              <a:t> </a:t>
            </a:r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(ІФФ) </a:t>
            </a:r>
            <a:endParaRPr lang="en-US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spcAft>
                <a:spcPts val="300"/>
              </a:spcAft>
              <a:buFontTx/>
              <a:buAutoNum type="arabicPeriod" startAt="6"/>
              <a:defRPr/>
            </a:pPr>
            <a:r>
              <a:rPr lang="ru-RU" sz="2600" b="1" dirty="0" smtClean="0">
                <a:solidFill>
                  <a:srgbClr val="0066FF"/>
                </a:solidFill>
                <a:latin typeface="Tahoma" pitchFamily="34" charset="0"/>
              </a:rPr>
              <a:t>A METHODOLOGY FOR THE FORMATION OF HIGHLY QUALIFIED ENGINEERS AT MASTERS LEVEL IN THE DESIGN AND DEVELOPMENT OF ADVANCED INDUSTRIAL INFORMATICS SYSTEMS</a:t>
            </a:r>
            <a:r>
              <a:rPr lang="ru-RU" sz="2600" dirty="0" smtClean="0">
                <a:solidFill>
                  <a:srgbClr val="0066FF"/>
                </a:solidFill>
                <a:latin typeface="Tahoma" pitchFamily="34" charset="0"/>
              </a:rPr>
              <a:t> </a:t>
            </a:r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(ФПМ) </a:t>
            </a:r>
            <a:endParaRPr lang="en-US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spcAft>
                <a:spcPts val="300"/>
              </a:spcAft>
              <a:buFontTx/>
              <a:buNone/>
              <a:defRPr/>
            </a:pPr>
            <a:r>
              <a:rPr lang="en-US" sz="2600" b="1" dirty="0" smtClean="0">
                <a:solidFill>
                  <a:srgbClr val="0066FF"/>
                </a:solidFill>
                <a:latin typeface="Tahoma" pitchFamily="34" charset="0"/>
              </a:rPr>
              <a:t>7.	INNOVATION HYBRID STRATEGY OF IT-OUTSOURCING PARTNERSHIP WITH ENTERPRISES</a:t>
            </a:r>
            <a:r>
              <a:rPr lang="uk-UA" sz="2600" b="1" dirty="0" smtClean="0">
                <a:solidFill>
                  <a:srgbClr val="0066FF"/>
                </a:solidFill>
                <a:latin typeface="Tahoma" pitchFamily="34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(</a:t>
            </a:r>
            <a:r>
              <a:rPr lang="uk-UA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ІПСА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)</a:t>
            </a:r>
          </a:p>
          <a:p>
            <a:pPr marL="514350" indent="-514350">
              <a:lnSpc>
                <a:spcPct val="90000"/>
              </a:lnSpc>
              <a:spcAft>
                <a:spcPts val="300"/>
              </a:spcAft>
              <a:buFontTx/>
              <a:buAutoNum type="arabicPeriod" startAt="8"/>
              <a:defRPr/>
            </a:pPr>
            <a:r>
              <a:rPr lang="en-US" sz="2600" b="1" dirty="0" smtClean="0">
                <a:solidFill>
                  <a:srgbClr val="0066FF"/>
                </a:solidFill>
                <a:latin typeface="Tahoma" pitchFamily="34" charset="0"/>
              </a:rPr>
              <a:t>REFORMATION OF THE CURRICULA ON BUILT ENVIRONMENT IN THE EASTERN NEIGHBORING AREA 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(ІЕЕ)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-33338" y="31136"/>
            <a:ext cx="9177338" cy="101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8 </a:t>
            </a:r>
            <a:r>
              <a:rPr lang="ru-RU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проектів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TEMPUS,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які</a:t>
            </a: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виконувались</a:t>
            </a: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у 201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5</a:t>
            </a: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році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220" name="Picture 62" descr="tempus-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3563" y="6078538"/>
            <a:ext cx="960437" cy="741362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2900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7938"/>
            <a:ext cx="91440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47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16</a:t>
            </a:r>
            <a:r>
              <a:rPr lang="uk-UA" sz="47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 проектів E</a:t>
            </a:r>
            <a:r>
              <a:rPr lang="en-US" sz="47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RASMUS+,</a:t>
            </a:r>
            <a:r>
              <a:rPr lang="en-US" sz="47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KA1</a:t>
            </a:r>
            <a:r>
              <a:rPr lang="en-US" sz="47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 </a:t>
            </a:r>
            <a:endParaRPr lang="uk-UA" sz="4700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grpSp>
        <p:nvGrpSpPr>
          <p:cNvPr id="2" name="Группа 73"/>
          <p:cNvGrpSpPr/>
          <p:nvPr/>
        </p:nvGrpSpPr>
        <p:grpSpPr>
          <a:xfrm>
            <a:off x="0" y="685367"/>
            <a:ext cx="9144000" cy="6027161"/>
            <a:chOff x="0" y="685367"/>
            <a:chExt cx="9144000" cy="6027161"/>
          </a:xfrm>
        </p:grpSpPr>
        <p:grpSp>
          <p:nvGrpSpPr>
            <p:cNvPr id="3" name="Группа 43"/>
            <p:cNvGrpSpPr/>
            <p:nvPr/>
          </p:nvGrpSpPr>
          <p:grpSpPr>
            <a:xfrm>
              <a:off x="0" y="685367"/>
              <a:ext cx="9144000" cy="6027161"/>
              <a:chOff x="0" y="685367"/>
              <a:chExt cx="9144000" cy="6027161"/>
            </a:xfrm>
          </p:grpSpPr>
          <p:pic>
            <p:nvPicPr>
              <p:cNvPr id="1030" name="Picture 6" descr="C:\Documents and Settings\Admin\Рабочий стол\Копия (3) Europe_countries_map_uk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959354"/>
                <a:ext cx="9144000" cy="5753174"/>
              </a:xfrm>
              <a:prstGeom prst="rect">
                <a:avLst/>
              </a:prstGeom>
              <a:noFill/>
            </p:spPr>
          </p:pic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 rot="21356694">
                <a:off x="208107" y="685367"/>
                <a:ext cx="2016125" cy="935037"/>
                <a:chOff x="4326" y="0"/>
                <a:chExt cx="1578" cy="839"/>
              </a:xfrm>
            </p:grpSpPr>
            <p:sp>
              <p:nvSpPr>
                <p:cNvPr id="17" name="AutoShape 5"/>
                <p:cNvSpPr>
                  <a:spLocks noChangeArrowheads="1"/>
                </p:cNvSpPr>
                <p:nvPr/>
              </p:nvSpPr>
              <p:spPr bwMode="auto">
                <a:xfrm>
                  <a:off x="4326" y="0"/>
                  <a:ext cx="1578" cy="839"/>
                </a:xfrm>
                <a:prstGeom prst="irregularSeal2">
                  <a:avLst/>
                </a:prstGeom>
                <a:noFill/>
                <a:ln w="50800">
                  <a:solidFill>
                    <a:srgbClr val="FF0000"/>
                  </a:solidFill>
                  <a:miter lim="800000"/>
                  <a:headEnd/>
                  <a:tailEnd/>
                </a:ln>
                <a:effectLst>
                  <a:prstShdw prst="shdw17" dist="17961" dir="2700000">
                    <a:srgbClr val="990000"/>
                  </a:prstShdw>
                </a:effectLst>
              </p:spPr>
              <p:txBody>
                <a:bodyPr wrap="none" anchor="ctr"/>
                <a:lstStyle/>
                <a:p>
                  <a:endParaRPr lang="ru-RU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8" name="Text Box 6"/>
                <p:cNvSpPr txBox="1">
                  <a:spLocks noChangeArrowheads="1"/>
                </p:cNvSpPr>
                <p:nvPr/>
              </p:nvSpPr>
              <p:spPr bwMode="auto">
                <a:xfrm rot="20656886">
                  <a:off x="4686" y="231"/>
                  <a:ext cx="753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prstShdw prst="shdw17" dist="17961" dir="2700000">
                    <a:schemeClr val="accent1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2200" dirty="0">
                      <a:solidFill>
                        <a:srgbClr val="C00000"/>
                      </a:solidFill>
                      <a:latin typeface="Tahoma" pitchFamily="34" charset="0"/>
                    </a:rPr>
                    <a:t>NEW</a:t>
                  </a:r>
                  <a:r>
                    <a:rPr lang="uk-UA" sz="2200" dirty="0">
                      <a:solidFill>
                        <a:srgbClr val="C00000"/>
                      </a:solidFill>
                      <a:latin typeface="Tahoma" pitchFamily="34" charset="0"/>
                    </a:rPr>
                    <a:t>!</a:t>
                  </a:r>
                  <a:endParaRPr lang="ru-RU" sz="2200" dirty="0">
                    <a:solidFill>
                      <a:srgbClr val="C00000"/>
                    </a:solidFill>
                    <a:latin typeface="Tahoma" pitchFamily="34" charset="0"/>
                  </a:endParaRPr>
                </a:p>
              </p:txBody>
            </p:sp>
          </p:grpSp>
        </p:grpSp>
        <p:grpSp>
          <p:nvGrpSpPr>
            <p:cNvPr id="5" name="Группа 71"/>
            <p:cNvGrpSpPr/>
            <p:nvPr/>
          </p:nvGrpSpPr>
          <p:grpSpPr>
            <a:xfrm>
              <a:off x="1264227" y="810234"/>
              <a:ext cx="7879773" cy="5650982"/>
              <a:chOff x="1264227" y="810234"/>
              <a:chExt cx="7879773" cy="5650982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5947219" y="810234"/>
                <a:ext cx="8018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Рига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Блок-схема: узел 20"/>
              <p:cNvSpPr/>
              <p:nvPr/>
            </p:nvSpPr>
            <p:spPr>
              <a:xfrm>
                <a:off x="5870865" y="1080655"/>
                <a:ext cx="187036" cy="197427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Блок-схема: узел 21"/>
              <p:cNvSpPr/>
              <p:nvPr/>
            </p:nvSpPr>
            <p:spPr>
              <a:xfrm>
                <a:off x="4869875" y="2292929"/>
                <a:ext cx="187036" cy="197427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4873491" y="1980943"/>
                <a:ext cx="11208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Щецин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5320301" y="2261497"/>
                <a:ext cx="11240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Торунь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Блок-схема: узел 24"/>
              <p:cNvSpPr/>
              <p:nvPr/>
            </p:nvSpPr>
            <p:spPr>
              <a:xfrm>
                <a:off x="5233555" y="2407228"/>
                <a:ext cx="187036" cy="197427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5919510" y="2642499"/>
                <a:ext cx="11448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Жешув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Блок-схема: узел 26"/>
              <p:cNvSpPr/>
              <p:nvPr/>
            </p:nvSpPr>
            <p:spPr>
              <a:xfrm>
                <a:off x="5801592" y="2809011"/>
                <a:ext cx="187036" cy="197427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Блок-схема: узел 27"/>
              <p:cNvSpPr/>
              <p:nvPr/>
            </p:nvSpPr>
            <p:spPr>
              <a:xfrm>
                <a:off x="5167750" y="2975263"/>
                <a:ext cx="187036" cy="197427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5254492" y="2850317"/>
                <a:ext cx="132760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Вроцлав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5618176" y="3078916"/>
                <a:ext cx="112723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Глівіце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Блок-схема: узел 30"/>
              <p:cNvSpPr/>
              <p:nvPr/>
            </p:nvSpPr>
            <p:spPr>
              <a:xfrm>
                <a:off x="5531429" y="3214256"/>
                <a:ext cx="187036" cy="197427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Блок-схема: узел 31"/>
              <p:cNvSpPr/>
              <p:nvPr/>
            </p:nvSpPr>
            <p:spPr>
              <a:xfrm>
                <a:off x="3605646" y="3273138"/>
                <a:ext cx="187036" cy="197427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3158991" y="3352544"/>
                <a:ext cx="18533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Люксембург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Блок-схема: узел 33"/>
              <p:cNvSpPr/>
              <p:nvPr/>
            </p:nvSpPr>
            <p:spPr>
              <a:xfrm>
                <a:off x="1264227" y="6189520"/>
                <a:ext cx="187036" cy="197427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1451418" y="6061106"/>
                <a:ext cx="128592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Гранада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Блок-схема: узел 35"/>
              <p:cNvSpPr/>
              <p:nvPr/>
            </p:nvSpPr>
            <p:spPr>
              <a:xfrm>
                <a:off x="1707573" y="5728854"/>
                <a:ext cx="187036" cy="197427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1822027" y="5496533"/>
                <a:ext cx="137088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Валенсія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Блок-схема: узел 37"/>
              <p:cNvSpPr/>
              <p:nvPr/>
            </p:nvSpPr>
            <p:spPr>
              <a:xfrm>
                <a:off x="4935682" y="3501736"/>
                <a:ext cx="187036" cy="197427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5063993" y="3366398"/>
                <a:ext cx="8483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Брно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Блок-схема: узел 39"/>
              <p:cNvSpPr/>
              <p:nvPr/>
            </p:nvSpPr>
            <p:spPr>
              <a:xfrm>
                <a:off x="3332016" y="2812475"/>
                <a:ext cx="187036" cy="197427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2275765" y="2697916"/>
                <a:ext cx="116410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Льовен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Блок-схема: узел 41"/>
              <p:cNvSpPr/>
              <p:nvPr/>
            </p:nvSpPr>
            <p:spPr>
              <a:xfrm>
                <a:off x="3020290" y="3903518"/>
                <a:ext cx="187036" cy="197427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3134745" y="3702369"/>
                <a:ext cx="91242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Нансі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Блок-схема: узел 44"/>
              <p:cNvSpPr/>
              <p:nvPr/>
            </p:nvSpPr>
            <p:spPr>
              <a:xfrm>
                <a:off x="3546766" y="2289465"/>
                <a:ext cx="187036" cy="197427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рямоугольник 45"/>
              <p:cNvSpPr/>
              <p:nvPr/>
            </p:nvSpPr>
            <p:spPr>
              <a:xfrm>
                <a:off x="3093181" y="1956698"/>
                <a:ext cx="15071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Гронінген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7" name="Блок-схема: узел 46"/>
              <p:cNvSpPr/>
              <p:nvPr/>
            </p:nvSpPr>
            <p:spPr>
              <a:xfrm>
                <a:off x="3785754" y="4513121"/>
                <a:ext cx="187036" cy="197427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3882893" y="4398561"/>
                <a:ext cx="97975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Мілан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Блок-схема: узел 48"/>
              <p:cNvSpPr/>
              <p:nvPr/>
            </p:nvSpPr>
            <p:spPr>
              <a:xfrm>
                <a:off x="4128654" y="3016828"/>
                <a:ext cx="187036" cy="197427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рямоугольник 49"/>
              <p:cNvSpPr/>
              <p:nvPr/>
            </p:nvSpPr>
            <p:spPr>
              <a:xfrm>
                <a:off x="4274283" y="2940370"/>
                <a:ext cx="85632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Йена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Блок-схема: узел 50"/>
              <p:cNvSpPr/>
              <p:nvPr/>
            </p:nvSpPr>
            <p:spPr>
              <a:xfrm>
                <a:off x="7865918" y="5517575"/>
                <a:ext cx="187036" cy="197427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7992723" y="5288717"/>
                <a:ext cx="11512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Анкара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046152" y="2406280"/>
                <a:ext cx="132892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r>
                  <a:rPr lang="uk-UA" sz="4000" b="1" dirty="0" smtClean="0">
                    <a:ln w="11430"/>
                    <a:solidFill>
                      <a:srgbClr val="FF6600"/>
                    </a:soli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Київ</a:t>
                </a:r>
                <a:endParaRPr lang="ru-RU" sz="4000" b="1" dirty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55" name="Picture 14" descr="C:\Documents and Settings\Admin\Рабочий стол\NTUU_KPI_logo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474867" y="1701496"/>
                <a:ext cx="970366" cy="931552"/>
              </a:xfrm>
              <a:prstGeom prst="rect">
                <a:avLst/>
              </a:prstGeom>
              <a:noFill/>
            </p:spPr>
          </p:pic>
          <p:pic>
            <p:nvPicPr>
              <p:cNvPr id="1027" name="Picture 3" descr="C:\Documents and Settings\Admin\Рабочий стол\images.jpe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696198" y="3169227"/>
                <a:ext cx="1212273" cy="7273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="" xmlns:p14="http://schemas.microsoft.com/office/powerpoint/2010/main" val="90945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3500"/>
            <a:ext cx="27908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988" y="3886200"/>
            <a:ext cx="25590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335338" y="3729038"/>
            <a:ext cx="5808662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4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Erasmus Mundus European Mobility with </a:t>
            </a:r>
            <a:r>
              <a:rPr lang="en-US" sz="2400" dirty="0" err="1">
                <a:solidFill>
                  <a:srgbClr val="0066FF"/>
                </a:solidFill>
                <a:latin typeface="Tahoma" pitchFamily="34" charset="0"/>
                <a:cs typeface="Arial" charset="0"/>
              </a:rPr>
              <a:t>Neighbouring</a:t>
            </a:r>
            <a:r>
              <a:rPr lang="en-US" sz="24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Tahoma" pitchFamily="34" charset="0"/>
                <a:cs typeface="Arial" charset="0"/>
              </a:rPr>
              <a:t>ReGion</a:t>
            </a:r>
            <a:r>
              <a:rPr lang="en-US" sz="24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 in the East: Ukraine, Moldova, Belarus</a:t>
            </a:r>
            <a:r>
              <a:rPr lang="uk-UA" sz="24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 </a:t>
            </a:r>
            <a:r>
              <a:rPr lang="uk-UA" sz="2800" dirty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(ДНВР)</a:t>
            </a:r>
            <a:endParaRPr lang="ru-RU" sz="3200" dirty="0">
              <a:solidFill>
                <a:srgbClr val="FF0000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10245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84263" y="1484313"/>
            <a:ext cx="17272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Box 9"/>
          <p:cNvSpPr txBox="1">
            <a:spLocks noChangeArrowheads="1"/>
          </p:cNvSpPr>
          <p:nvPr/>
        </p:nvSpPr>
        <p:spPr bwMode="auto">
          <a:xfrm>
            <a:off x="3276600" y="1484313"/>
            <a:ext cx="57594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400">
                <a:solidFill>
                  <a:srgbClr val="0066FF"/>
                </a:solidFill>
                <a:latin typeface="Tahoma" pitchFamily="34" charset="0"/>
                <a:cs typeface="Arial" charset="0"/>
              </a:rPr>
              <a:t>Trans-European Mobility Project On Education for Sustainable Development</a:t>
            </a:r>
            <a:r>
              <a:rPr lang="uk-UA" sz="2400">
                <a:solidFill>
                  <a:srgbClr val="0066FF"/>
                </a:solidFill>
                <a:latin typeface="Tahoma" pitchFamily="34" charset="0"/>
                <a:cs typeface="Arial" charset="0"/>
              </a:rPr>
              <a:t> </a:t>
            </a:r>
            <a:r>
              <a:rPr lang="ru-RU" sz="2800">
                <a:solidFill>
                  <a:srgbClr val="FF0000"/>
                </a:solidFill>
                <a:latin typeface="Tahoma" pitchFamily="34" charset="0"/>
                <a:cs typeface="Arial" charset="0"/>
              </a:rPr>
              <a:t>(ІХФ, ФБТ)</a:t>
            </a:r>
            <a:endParaRPr lang="ru-RU" sz="3200">
              <a:solidFill>
                <a:srgbClr val="FF0000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10247" name="Рисунок 1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3" y="2844800"/>
            <a:ext cx="2376487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TextBox 11"/>
          <p:cNvSpPr txBox="1">
            <a:spLocks noChangeArrowheads="1"/>
          </p:cNvSpPr>
          <p:nvPr/>
        </p:nvSpPr>
        <p:spPr bwMode="auto">
          <a:xfrm>
            <a:off x="3189288" y="2794000"/>
            <a:ext cx="5954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4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European and ENPI East Higher Educational</a:t>
            </a:r>
            <a:r>
              <a:rPr lang="uk-UA" sz="24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sz="24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Institutions</a:t>
            </a:r>
            <a:r>
              <a:rPr lang="uk-UA" sz="2400" dirty="0">
                <a:solidFill>
                  <a:srgbClr val="0066FF"/>
                </a:solidFill>
                <a:latin typeface="Tahoma" pitchFamily="34" charset="0"/>
                <a:cs typeface="Arial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ahoma" pitchFamily="34" charset="0"/>
                <a:cs typeface="Arial" charset="0"/>
              </a:rPr>
              <a:t>(ФЛ, ФПМ)</a:t>
            </a:r>
            <a:endParaRPr lang="ru-RU" sz="3200" dirty="0">
              <a:solidFill>
                <a:srgbClr val="FF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911475" y="-68240"/>
            <a:ext cx="62325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Продовжуються</a:t>
            </a:r>
            <a:endParaRPr lang="en-US" sz="3200" dirty="0" smtClean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uk-UA" sz="32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4 </a:t>
            </a:r>
            <a:r>
              <a:rPr lang="en-US" sz="32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ПРОЕКТИ </a:t>
            </a:r>
            <a:r>
              <a:rPr lang="en-US" sz="32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ERASMUS MUNDUS:</a:t>
            </a:r>
            <a:endParaRPr lang="uk-UA" sz="3200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3335338" y="5162550"/>
            <a:ext cx="5621337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solidFill>
                  <a:srgbClr val="0066FF"/>
                </a:solidFill>
                <a:latin typeface="Tahoma" pitchFamily="34" charset="0"/>
                <a:cs typeface="Arial" charset="0"/>
              </a:rPr>
              <a:t>ACTIVE </a:t>
            </a:r>
            <a:r>
              <a:rPr lang="en-US" sz="2400">
                <a:solidFill>
                  <a:srgbClr val="0066FF"/>
                </a:solidFill>
                <a:latin typeface="Tahoma" pitchFamily="34" charset="0"/>
                <a:cs typeface="Arial" charset="0"/>
              </a:rPr>
              <a:t>- </a:t>
            </a:r>
            <a:r>
              <a:rPr lang="ru-RU" sz="2400">
                <a:solidFill>
                  <a:srgbClr val="0066FF"/>
                </a:solidFill>
                <a:latin typeface="Tahoma" pitchFamily="34" charset="0"/>
                <a:cs typeface="Arial" charset="0"/>
              </a:rPr>
              <a:t>Atlantic Caucasus Technical universities Initiative for Valuable Education</a:t>
            </a:r>
            <a:r>
              <a:rPr lang="en-US" sz="2400">
                <a:solidFill>
                  <a:srgbClr val="0066FF"/>
                </a:solidFill>
                <a:latin typeface="Tahoma" pitchFamily="34" charset="0"/>
                <a:cs typeface="Arial" charset="0"/>
              </a:rPr>
              <a:t> </a:t>
            </a:r>
            <a:r>
              <a:rPr lang="ru-RU" sz="2800">
                <a:solidFill>
                  <a:srgbClr val="FF0000"/>
                </a:solidFill>
                <a:latin typeface="Tahoma" pitchFamily="34" charset="0"/>
                <a:cs typeface="Arial" charset="0"/>
              </a:rPr>
              <a:t>(ФАКС)</a:t>
            </a:r>
            <a:endParaRPr lang="ru-RU" sz="3200">
              <a:solidFill>
                <a:srgbClr val="FF0000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10251" name="Picture 13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88" y="5365750"/>
            <a:ext cx="223202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Rectangle 14"/>
          <p:cNvSpPr>
            <a:spLocks noChangeArrowheads="1"/>
          </p:cNvSpPr>
          <p:nvPr/>
        </p:nvSpPr>
        <p:spPr bwMode="auto">
          <a:xfrm>
            <a:off x="228600" y="1685925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>
                <a:solidFill>
                  <a:srgbClr val="0066FF"/>
                </a:solidFill>
              </a:rPr>
              <a:t>1.</a:t>
            </a:r>
            <a:endParaRPr lang="ru-RU" sz="2800">
              <a:solidFill>
                <a:srgbClr val="0066FF"/>
              </a:solidFill>
            </a:endParaRPr>
          </a:p>
        </p:txBody>
      </p:sp>
      <p:sp>
        <p:nvSpPr>
          <p:cNvPr id="10253" name="Rectangle 15"/>
          <p:cNvSpPr>
            <a:spLocks noChangeArrowheads="1"/>
          </p:cNvSpPr>
          <p:nvPr/>
        </p:nvSpPr>
        <p:spPr bwMode="auto">
          <a:xfrm>
            <a:off x="228600" y="29083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>
                <a:solidFill>
                  <a:srgbClr val="0066FF"/>
                </a:solidFill>
              </a:rPr>
              <a:t>2.</a:t>
            </a:r>
            <a:endParaRPr lang="ru-RU" sz="2800">
              <a:solidFill>
                <a:srgbClr val="0066FF"/>
              </a:solidFill>
            </a:endParaRPr>
          </a:p>
        </p:txBody>
      </p:sp>
      <p:sp>
        <p:nvSpPr>
          <p:cNvPr id="10254" name="Rectangle 16"/>
          <p:cNvSpPr>
            <a:spLocks noChangeArrowheads="1"/>
          </p:cNvSpPr>
          <p:nvPr/>
        </p:nvSpPr>
        <p:spPr bwMode="auto">
          <a:xfrm>
            <a:off x="250825" y="4002088"/>
            <a:ext cx="48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>
                <a:solidFill>
                  <a:srgbClr val="0066FF"/>
                </a:solidFill>
              </a:rPr>
              <a:t>3.</a:t>
            </a:r>
            <a:endParaRPr lang="ru-RU" sz="2800">
              <a:solidFill>
                <a:srgbClr val="0066FF"/>
              </a:solidFill>
            </a:endParaRPr>
          </a:p>
        </p:txBody>
      </p:sp>
      <p:sp>
        <p:nvSpPr>
          <p:cNvPr id="10255" name="Rectangle 18"/>
          <p:cNvSpPr>
            <a:spLocks noChangeArrowheads="1"/>
          </p:cNvSpPr>
          <p:nvPr/>
        </p:nvSpPr>
        <p:spPr bwMode="auto">
          <a:xfrm>
            <a:off x="280988" y="5426075"/>
            <a:ext cx="48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>
                <a:solidFill>
                  <a:srgbClr val="0066FF"/>
                </a:solidFill>
              </a:rPr>
              <a:t>4.</a:t>
            </a:r>
            <a:endParaRPr lang="ru-RU" sz="280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2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6" name="Rectangle 4"/>
          <p:cNvSpPr>
            <a:spLocks noChangeArrowheads="1"/>
          </p:cNvSpPr>
          <p:nvPr/>
        </p:nvSpPr>
        <p:spPr bwMode="auto">
          <a:xfrm>
            <a:off x="0" y="41564"/>
            <a:ext cx="9144000" cy="96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kumimoji="1" lang="uk-UA" sz="36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Надходження за індивідуальними грантами ERASMUS MUNDUS</a:t>
            </a:r>
            <a:endParaRPr kumimoji="1" lang="ru-RU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1186277"/>
            <a:ext cx="9144001" cy="2454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4000" dirty="0" smtClean="0">
                <a:solidFill>
                  <a:srgbClr val="0066FF"/>
                </a:solidFill>
                <a:latin typeface="Tahoma" pitchFamily="34" charset="0"/>
              </a:rPr>
              <a:t>146 студентів, аспірантів та викладачів КПІ в 2013-2015 роках виграли гранти на суму     </a:t>
            </a:r>
            <a:r>
              <a:rPr lang="en-US" sz="6600" dirty="0" smtClean="0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kumimoji="1" lang="uk-UA" sz="66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kumimoji="1" lang="uk-UA" sz="32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млн.</a:t>
            </a:r>
            <a:r>
              <a:rPr lang="en-US" sz="6600" dirty="0" smtClean="0">
                <a:solidFill>
                  <a:srgbClr val="FF0000"/>
                </a:solidFill>
                <a:latin typeface="Tahoma" pitchFamily="34" charset="0"/>
              </a:rPr>
              <a:t> 3</a:t>
            </a:r>
            <a:r>
              <a:rPr lang="uk-UA" sz="6600" dirty="0" smtClean="0">
                <a:solidFill>
                  <a:srgbClr val="FF0000"/>
                </a:solidFill>
                <a:latin typeface="Tahoma" pitchFamily="34" charset="0"/>
              </a:rPr>
              <a:t>09</a:t>
            </a:r>
            <a:r>
              <a:rPr lang="uk-UA" sz="3200" dirty="0" smtClean="0">
                <a:solidFill>
                  <a:srgbClr val="0066FF"/>
                </a:solidFill>
                <a:latin typeface="Tahoma" pitchFamily="34" charset="0"/>
              </a:rPr>
              <a:t> </a:t>
            </a:r>
            <a:r>
              <a:rPr kumimoji="1" lang="uk-UA" sz="32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тис. </a:t>
            </a:r>
            <a:r>
              <a:rPr kumimoji="1" lang="en-US" sz="66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€</a:t>
            </a:r>
            <a:endParaRPr kumimoji="1" lang="en-US" sz="8000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100" name="Picture 4" descr="C:\Documents and Settings\Admin\Рабочий стол\158_1_erasmus-mund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1796"/>
            <a:ext cx="1624438" cy="340821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090553"/>
              </p:ext>
            </p:extLst>
          </p:nvPr>
        </p:nvGraphicFramePr>
        <p:xfrm>
          <a:off x="1624438" y="3752423"/>
          <a:ext cx="7247488" cy="2804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852"/>
                <a:gridCol w="1722828"/>
                <a:gridCol w="1766454"/>
                <a:gridCol w="2109354"/>
              </a:tblGrid>
              <a:tr h="20916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uk-UA" sz="40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тис. </a:t>
                      </a:r>
                      <a:r>
                        <a:rPr kumimoji="1" lang="en-US" sz="40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€</a:t>
                      </a:r>
                      <a:endParaRPr lang="en-US" sz="4000" b="1" dirty="0">
                        <a:solidFill>
                          <a:srgbClr val="0066FF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54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455</a:t>
                      </a:r>
                      <a:endParaRPr lang="en-US" sz="5400" b="1" dirty="0">
                        <a:solidFill>
                          <a:srgbClr val="FF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5400" b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454</a:t>
                      </a:r>
                      <a:endParaRPr lang="en-US" sz="5400" b="1" kern="1200" dirty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5400" b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400</a:t>
                      </a:r>
                      <a:endParaRPr lang="en-US" sz="5400" b="1" kern="1200" dirty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605"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rgbClr val="0066FF"/>
                          </a:solidFill>
                          <a:latin typeface="Tahoma" pitchFamily="34" charset="0"/>
                          <a:cs typeface="Tahoma" pitchFamily="34" charset="0"/>
                        </a:rPr>
                        <a:t>роки</a:t>
                      </a:r>
                      <a:endParaRPr lang="en-US" sz="4000" b="1" dirty="0">
                        <a:solidFill>
                          <a:srgbClr val="0066FF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rgbClr val="0066FF"/>
                          </a:solidFill>
                          <a:latin typeface="Tahoma" pitchFamily="34" charset="0"/>
                          <a:cs typeface="Tahoma" pitchFamily="34" charset="0"/>
                        </a:rPr>
                        <a:t>2013</a:t>
                      </a:r>
                      <a:endParaRPr lang="en-US" sz="4000" b="1" dirty="0">
                        <a:solidFill>
                          <a:srgbClr val="0066FF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kern="1200" dirty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2014</a:t>
                      </a:r>
                      <a:endParaRPr lang="en-US" sz="4000" b="1" kern="1200" dirty="0">
                        <a:solidFill>
                          <a:srgbClr val="0066FF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kern="1200" dirty="0" smtClean="0">
                          <a:solidFill>
                            <a:srgbClr val="0066FF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2015</a:t>
                      </a:r>
                      <a:endParaRPr lang="en-US" sz="4000" b="1" kern="1200" dirty="0">
                        <a:solidFill>
                          <a:srgbClr val="0066FF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8678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42" name="Group 30"/>
          <p:cNvGraphicFramePr>
            <a:graphicFrameLocks noGrp="1"/>
          </p:cNvGraphicFramePr>
          <p:nvPr>
            <p:ph idx="4294967295"/>
          </p:nvPr>
        </p:nvGraphicFramePr>
        <p:xfrm>
          <a:off x="0" y="619125"/>
          <a:ext cx="9144000" cy="6175248"/>
        </p:xfrm>
        <a:graphic>
          <a:graphicData uri="http://schemas.openxmlformats.org/drawingml/2006/table">
            <a:tbl>
              <a:tblPr/>
              <a:tblGrid>
                <a:gridCol w="395288"/>
                <a:gridCol w="6697662"/>
                <a:gridCol w="2051050"/>
              </a:tblGrid>
              <a:tr h="108788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Назва проекту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Партнер від НТУУ “КПІ”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</a:tr>
              <a:tr h="13290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EduMEMS</a:t>
                      </a:r>
                      <a:r>
                        <a:rPr kumimoji="0" lang="uk-UA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Developing </a:t>
                      </a:r>
                      <a:r>
                        <a:rPr kumimoji="0" lang="en-US" sz="28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Multidomain</a:t>
                      </a:r>
                      <a:r>
                        <a:rPr kumimoji="0" lang="en-US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MEMS Models for  Educational Purposes</a:t>
                      </a:r>
                      <a:endParaRPr kumimoji="0" lang="uk-UA" sz="28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ІПСА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5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EU-Ukrainian Mathematicians for Life Sciences </a:t>
                      </a:r>
                      <a:endParaRPr kumimoji="0" lang="uk-UA" sz="28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ФБМІ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24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NoGAP</a:t>
                      </a:r>
                      <a:r>
                        <a:rPr kumimoji="0" lang="en-US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Knowledge Transfer Community to bridge the gap between research, innovation and business creation</a:t>
                      </a:r>
                      <a:endParaRPr kumimoji="0" lang="uk-UA" sz="28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ДМС</a:t>
                      </a:r>
                      <a:r>
                        <a:rPr kumimoji="0" lang="en-US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uk-UA" sz="28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ФЕА</a:t>
                      </a:r>
                      <a:r>
                        <a:rPr kumimoji="0" lang="uk-UA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НМК “ІПО” </a:t>
                      </a:r>
                      <a:endParaRPr kumimoji="0" lang="en-US" sz="28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5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</a:t>
                      </a:r>
                      <a:endParaRPr kumimoji="0" lang="uk-UA" sz="28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NOTEDEV Novel </a:t>
                      </a:r>
                      <a:r>
                        <a:rPr kumimoji="0" lang="en-US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Type of Terahertz Devices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ФТІ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52388"/>
            <a:ext cx="89884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defRPr/>
            </a:pPr>
            <a:r>
              <a:rPr lang="en-US" sz="4700" b="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7 </a:t>
            </a:r>
            <a:r>
              <a:rPr lang="uk-UA" sz="4700" b="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РАМКОВА ПРОГРАМА ЄС</a:t>
            </a:r>
            <a:endParaRPr lang="ru-RU" sz="4700" b="0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pic>
        <p:nvPicPr>
          <p:cNvPr id="12316" name="Рисунок 3" descr="fp7_en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56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8359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D9"/>
      </a:lt1>
      <a:dk2>
        <a:srgbClr val="808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D9"/>
        </a:lt1>
        <a:dk2>
          <a:srgbClr val="808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29535</TotalTime>
  <Words>1470</Words>
  <Application>Microsoft Office PowerPoint</Application>
  <PresentationFormat>Экран (4:3)</PresentationFormat>
  <Paragraphs>564</Paragraphs>
  <Slides>26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ПИТОМІ ПОКАЗНИКИ МІЖНАРОДНОЇ ДІЯЛЬНОСТІ ЗА 16 ПАРАМЕТРАМИ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УМЗ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Шукаев Сергей Николаевич</dc:creator>
  <cp:lastModifiedBy>Admin</cp:lastModifiedBy>
  <cp:revision>3451</cp:revision>
  <cp:lastPrinted>2016-02-07T13:08:19Z</cp:lastPrinted>
  <dcterms:created xsi:type="dcterms:W3CDTF">2007-02-07T11:17:26Z</dcterms:created>
  <dcterms:modified xsi:type="dcterms:W3CDTF">2016-02-18T15:33:02Z</dcterms:modified>
</cp:coreProperties>
</file>