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92" r:id="rId4"/>
    <p:sldId id="293" r:id="rId5"/>
    <p:sldId id="289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90" r:id="rId14"/>
    <p:sldId id="291" r:id="rId15"/>
    <p:sldId id="294" r:id="rId16"/>
    <p:sldId id="273" r:id="rId17"/>
  </p:sldIdLst>
  <p:sldSz cx="9144000" cy="6858000" type="screen4x3"/>
  <p:notesSz cx="6858000" cy="9144000"/>
  <p:custDataLst>
    <p:tags r:id="rId19"/>
  </p:custData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60"/>
  </p:normalViewPr>
  <p:slideViewPr>
    <p:cSldViewPr>
      <p:cViewPr varScale="1">
        <p:scale>
          <a:sx n="56" d="100"/>
          <a:sy n="56" d="100"/>
        </p:scale>
        <p:origin x="-67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76B90-F926-47B8-AEB0-696736C6A0FB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76049D-A61E-4E4F-9336-47F9DC050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07193E-616B-4059-9F45-E39A50CEA4CB}" type="slidenum">
              <a:rPr lang="ru-RU" sz="1200"/>
              <a:pPr algn="r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tabLst>
                <a:tab pos="711200" algn="l"/>
                <a:tab pos="1423988" algn="l"/>
                <a:tab pos="2135188" algn="l"/>
                <a:tab pos="2847975" algn="l"/>
              </a:tabLst>
            </a:pPr>
            <a:fld id="{AED9A78E-5750-4808-B215-34C223ED13DF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711200" algn="l"/>
                  <a:tab pos="1423988" algn="l"/>
                  <a:tab pos="2135188" algn="l"/>
                  <a:tab pos="2847975" algn="l"/>
                </a:tabLst>
              </a:pPr>
              <a:t>15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7C32-801F-4AA7-AF02-861BEDF22DB8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CDBF-A9D5-42AC-B10D-5D3110CCD2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5416-003A-4F28-A76A-C30770090AAF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49CC-2FCF-470F-8E7F-F385541A4E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95FA-B99C-42AD-9503-1369E703A7EE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A2CD-F31C-46D6-BCDD-80D3876057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2A60-C5C6-47B5-A2E0-00D85E115880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D61E-A8CB-4058-800B-4DE3205D12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E0F3-08D6-4718-970D-50296F5DC7B2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5C04-F421-49D5-8E3F-9691649552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57BC-62C0-41AA-BC52-E647AD4C5A52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AD46-C329-4815-933F-57815DC127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42FA-0339-446E-89CA-5FEE8B879DBE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18B7-7A7D-4904-8443-8F1C0B1190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3F38-DD59-4C40-B400-23B66D36D0AF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913E-BD3D-4FD7-8313-8F941FB395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B51E-A825-4C65-BFB0-829E5471AB87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3F52-22C9-4B67-A3A4-FE015FC1F7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D6A5-2032-4DC4-96E9-00EEB912775C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1924-A0E4-4F8E-AC45-BFD3358C6B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B979-2D54-4D3E-91CE-21EA618ECD8F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8868-2E4B-4519-9F4C-F87018CFCA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6236E-95B5-42CD-A5AC-DF329E861D5B}" type="datetimeFigureOut">
              <a:rPr lang="uk-UA"/>
              <a:pPr>
                <a:defRPr/>
              </a:pPr>
              <a:t>14.05.2015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317A5-BA14-44D4-82FF-DB6C9A47F4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260350"/>
            <a:ext cx="11223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9225"/>
            <a:ext cx="10302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139700"/>
            <a:ext cx="91170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НАЦІОНАЛЬНИЙ ТЕХНІЧНИЙ УНІВЕРСИТЕТ УКРАЇНИ </a:t>
            </a:r>
          </a:p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«КИЇВСЬКИЙ ПОЛІТЕХНІЧНИЙ ІНСТИТУТ»</a:t>
            </a:r>
          </a:p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Факультет електроенерготехніки та автоматики</a:t>
            </a:r>
          </a:p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Кафедра відновлюваних джерел енергії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5745163"/>
            <a:ext cx="17605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3350" y="5732463"/>
            <a:ext cx="11096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8050" y="6292850"/>
            <a:ext cx="53467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-26988" y="3789363"/>
            <a:ext cx="9144001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/>
          <a:srcRect l="3650"/>
          <a:stretch>
            <a:fillRect/>
          </a:stretch>
        </p:blipFill>
        <p:spPr bwMode="auto">
          <a:xfrm>
            <a:off x="5618163" y="1995488"/>
            <a:ext cx="1851025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8"/>
          <a:srcRect l="3780" r="3490"/>
          <a:stretch>
            <a:fillRect/>
          </a:stretch>
        </p:blipFill>
        <p:spPr bwMode="auto">
          <a:xfrm>
            <a:off x="3779838" y="1995488"/>
            <a:ext cx="1838325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9"/>
          <a:srcRect r="4510"/>
          <a:stretch>
            <a:fillRect/>
          </a:stretch>
        </p:blipFill>
        <p:spPr bwMode="auto">
          <a:xfrm>
            <a:off x="0" y="1995488"/>
            <a:ext cx="1890713" cy="139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10"/>
          <a:srcRect l="8578"/>
          <a:stretch>
            <a:fillRect/>
          </a:stretch>
        </p:blipFill>
        <p:spPr bwMode="auto">
          <a:xfrm>
            <a:off x="1890713" y="1995488"/>
            <a:ext cx="1897062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11"/>
          <a:srcRect l="13008" r="9306"/>
          <a:stretch>
            <a:fillRect/>
          </a:stretch>
        </p:blipFill>
        <p:spPr bwMode="auto">
          <a:xfrm>
            <a:off x="7477125" y="1995488"/>
            <a:ext cx="1666875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184150" y="1052513"/>
            <a:ext cx="741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РЕЗУЛЬТАТИ: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584" name="TextBox 6"/>
          <p:cNvSpPr txBox="1">
            <a:spLocks noChangeArrowheads="1"/>
          </p:cNvSpPr>
          <p:nvPr/>
        </p:nvSpPr>
        <p:spPr bwMode="auto">
          <a:xfrm>
            <a:off x="611188" y="1412875"/>
            <a:ext cx="85328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Calibri" pitchFamily="34" charset="0"/>
              </a:rPr>
              <a:t>Впровадження однієї теплової помпи (ТП) польського виробництва тепловою потужністю 15,6 кВт для опалення приміщень загальною площею 150 м</a:t>
            </a:r>
            <a:r>
              <a:rPr lang="uk-UA" sz="2000" b="1" baseline="30000">
                <a:latin typeface="Calibri" pitchFamily="34" charset="0"/>
              </a:rPr>
              <a:t>2</a:t>
            </a:r>
            <a:r>
              <a:rPr lang="uk-UA" sz="2000" b="1">
                <a:latin typeface="Calibri" pitchFamily="34" charset="0"/>
              </a:rPr>
              <a:t> кафедри відновлюваних джерел енергії факультету електроенерготехніки та автоматики НТУУ «КПІ» дозвол</a:t>
            </a:r>
            <a:r>
              <a:rPr lang="en-US" sz="2000" b="1">
                <a:latin typeface="Calibri" pitchFamily="34" charset="0"/>
              </a:rPr>
              <a:t>z’ </a:t>
            </a:r>
            <a:r>
              <a:rPr lang="uk-UA" sz="2000" b="1">
                <a:latin typeface="Calibri" pitchFamily="34" charset="0"/>
              </a:rPr>
              <a:t>за опалювальний період виробити 16432кВт*год (14,1 Гкал) теплової енергії.</a:t>
            </a:r>
          </a:p>
          <a:p>
            <a:endParaRPr lang="uk-UA" sz="2000" b="1">
              <a:latin typeface="Calibri" pitchFamily="34" charset="0"/>
            </a:endParaRPr>
          </a:p>
          <a:p>
            <a:r>
              <a:rPr lang="uk-UA" sz="2000" b="1">
                <a:latin typeface="Calibri" pitchFamily="34" charset="0"/>
              </a:rPr>
              <a:t>В літньо-весняний період ТП забезпечу</a:t>
            </a:r>
            <a:r>
              <a:rPr lang="uk-UA" sz="2000" b="1"/>
              <a:t>є</a:t>
            </a:r>
            <a:r>
              <a:rPr lang="uk-UA" sz="2000" b="1">
                <a:latin typeface="Calibri" pitchFamily="34" charset="0"/>
              </a:rPr>
              <a:t> кондиціювання приміщень. </a:t>
            </a:r>
          </a:p>
          <a:p>
            <a:endParaRPr lang="uk-UA" sz="2000" b="1">
              <a:solidFill>
                <a:srgbClr val="9BBB59"/>
              </a:solidFill>
              <a:latin typeface="Calibri" pitchFamily="34" charset="0"/>
            </a:endParaRPr>
          </a:p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Соціальний аспект впровадження ТП та створення навчального класу з відновлюваних джерел енергії та енергоефективності:</a:t>
            </a:r>
          </a:p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– покращення умов навчального процесу за рахунок створення комфортних температурних умов в аудиторіях, які на сьогодні не відповідають санітарним умовам.</a:t>
            </a:r>
          </a:p>
          <a:p>
            <a:endParaRPr lang="uk-UA" sz="2000" b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9550" y="1484313"/>
            <a:ext cx="314325" cy="406400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lt1"/>
                </a:solidFill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Прямоугольник 1"/>
          <p:cNvSpPr>
            <a:spLocks noChangeArrowheads="1"/>
          </p:cNvSpPr>
          <p:nvPr/>
        </p:nvSpPr>
        <p:spPr bwMode="auto">
          <a:xfrm>
            <a:off x="179388" y="1268413"/>
            <a:ext cx="7412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РЕЗУЛЬТАТИ: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684213" y="1844675"/>
            <a:ext cx="81359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Впровадження сонячної системи з колекторами площею 6 м</a:t>
            </a:r>
            <a:r>
              <a:rPr lang="uk-UA" sz="2000" b="1" baseline="30000"/>
              <a:t>2</a:t>
            </a:r>
            <a:r>
              <a:rPr lang="uk-UA" sz="2000" b="1"/>
              <a:t> та бака-накопичувача об’ємом 300 літрів для потреб гарячого водопостачання (ГВС) корпусу №30 НТУУ «КПІ» дозволяє  за рік виробити 2500 кВт*год  теплової енергії.</a:t>
            </a:r>
          </a:p>
          <a:p>
            <a:endParaRPr lang="uk-UA" sz="2000" b="1"/>
          </a:p>
          <a:p>
            <a:r>
              <a:rPr lang="uk-UA" sz="2000" b="1">
                <a:solidFill>
                  <a:srgbClr val="00B050"/>
                </a:solidFill>
              </a:rPr>
              <a:t>Соціальний аспект впровадження системи сонячної ГВС та створення навчального класу:</a:t>
            </a:r>
          </a:p>
          <a:p>
            <a:r>
              <a:rPr lang="uk-UA" sz="2000" b="1">
                <a:solidFill>
                  <a:srgbClr val="00B050"/>
                </a:solidFill>
              </a:rPr>
              <a:t>– покращення умов навчання за рахунок подачі гарячої води, яка на сьогодні в корпусі № 30 відсутня.</a:t>
            </a:r>
          </a:p>
          <a:p>
            <a:endParaRPr lang="uk-UA" sz="2000" b="1"/>
          </a:p>
        </p:txBody>
      </p:sp>
      <p:sp>
        <p:nvSpPr>
          <p:cNvPr id="8" name="TextBox 7"/>
          <p:cNvSpPr txBox="1"/>
          <p:nvPr/>
        </p:nvSpPr>
        <p:spPr>
          <a:xfrm>
            <a:off x="209550" y="1844675"/>
            <a:ext cx="31432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84150" y="1268413"/>
            <a:ext cx="741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РЕЗУЛЬТАТИ: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611188" y="1700213"/>
            <a:ext cx="83534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Створення навчального класу з енергоефективності, а саме: встановлення металопластикових вікон з різними типами склопакетів.</a:t>
            </a:r>
          </a:p>
          <a:p>
            <a:endParaRPr lang="uk-UA" sz="2000" b="1"/>
          </a:p>
          <a:p>
            <a:r>
              <a:rPr lang="uk-UA" sz="2000" b="1"/>
              <a:t>Для контролю та аналізу річних тепловтрат та теплопритоків будуть встановлені термометри на поверхнях склопакетів. Дані термометрів будуть заведені на контролер, де вони будуть оброблюватися та виводитись он-лайн та офф-лайн.</a:t>
            </a:r>
          </a:p>
          <a:p>
            <a:endParaRPr lang="uk-UA" sz="2000" b="1"/>
          </a:p>
          <a:p>
            <a:r>
              <a:rPr lang="uk-UA" sz="2000" b="1">
                <a:solidFill>
                  <a:srgbClr val="00B050"/>
                </a:solidFill>
              </a:rPr>
              <a:t>Соціальний аспект створення навчального класу з енергоефективності: </a:t>
            </a:r>
          </a:p>
          <a:p>
            <a:r>
              <a:rPr lang="uk-UA" sz="2000" b="1">
                <a:solidFill>
                  <a:srgbClr val="00B050"/>
                </a:solidFill>
              </a:rPr>
              <a:t>– розповсюдження інформації з енергоощадних технологій та покращення умов навчального процесу за рахунок створення більш комфортних температурних умов в аудиторіях та за рахунок зменшення тепловтрат.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50" y="1844675"/>
            <a:ext cx="31432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"/>
          <p:cNvSpPr>
            <a:spLocks noChangeArrowheads="1"/>
          </p:cNvSpPr>
          <p:nvPr/>
        </p:nvSpPr>
        <p:spPr bwMode="auto">
          <a:xfrm>
            <a:off x="184150" y="1268413"/>
            <a:ext cx="741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РЕЗУЛЬТАТИ: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611188" y="1700213"/>
            <a:ext cx="83534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Створення навчального класу з енергоефективності, а саме: встановлення металопластикових вікон з різними типами склопакетів.</a:t>
            </a:r>
          </a:p>
          <a:p>
            <a:endParaRPr lang="uk-UA" sz="2000" b="1"/>
          </a:p>
          <a:p>
            <a:r>
              <a:rPr lang="uk-UA" sz="2000" b="1"/>
              <a:t>Для контролю та аналізу річних тепловтрат та теплопритоків встановлені термометри на поверхнях склопакетів. Дані термометрів будуть заведені на контролер, де вони обробляються та виводяться он-лайн та офф-лайн.</a:t>
            </a:r>
          </a:p>
          <a:p>
            <a:endParaRPr lang="uk-UA" sz="2000" b="1"/>
          </a:p>
          <a:p>
            <a:r>
              <a:rPr lang="uk-UA" sz="2000" b="1">
                <a:solidFill>
                  <a:srgbClr val="00B050"/>
                </a:solidFill>
              </a:rPr>
              <a:t>Соціальний аспект створення навчального класу з енергоефективності: </a:t>
            </a:r>
          </a:p>
          <a:p>
            <a:r>
              <a:rPr lang="uk-UA" sz="2000" b="1">
                <a:solidFill>
                  <a:srgbClr val="00B050"/>
                </a:solidFill>
              </a:rPr>
              <a:t>– розповсюдження інформації з енергоощадних технологій та покращення умов навчального процесу за рахунок створення більш комфортних температурних умов в аудиторіях та за рахунок зменшення тепловтрат.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50" y="1844675"/>
            <a:ext cx="31432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Прямоугольник 1"/>
          <p:cNvSpPr>
            <a:spLocks noChangeArrowheads="1"/>
          </p:cNvSpPr>
          <p:nvPr/>
        </p:nvSpPr>
        <p:spPr bwMode="auto">
          <a:xfrm flipV="1">
            <a:off x="184150" y="1052513"/>
            <a:ext cx="741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323850" y="1052513"/>
            <a:ext cx="86407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16 липня 2014 р. з Посольством Республіки Польща у Києві підписано угоду про виконання проекту № 673/2014/</a:t>
            </a:r>
            <a:r>
              <a:rPr lang="en-US" b="1"/>
              <a:t>MG</a:t>
            </a:r>
            <a:r>
              <a:rPr lang="uk-UA" b="1"/>
              <a:t>2014</a:t>
            </a:r>
            <a:r>
              <a:rPr lang="en-US" b="1"/>
              <a:t>  </a:t>
            </a:r>
            <a:r>
              <a:rPr lang="uk-UA" b="1" i="1"/>
              <a:t>«Підтримка українсько-польського центру передового досвіду в галузі відновлюваних джерел енергії та енергоефективності</a:t>
            </a:r>
            <a:r>
              <a:rPr lang="en-US" b="1" i="1"/>
              <a:t> Ukraińsko-Polskie Centrum Doskonalenia Kompleksowego Wykorzystania Technologii Odnawialnych Źródeł Energii,</a:t>
            </a:r>
            <a:r>
              <a:rPr lang="uk-UA" b="1" i="1"/>
              <a:t>Ukrainian-Polish Center </a:t>
            </a:r>
            <a:r>
              <a:rPr lang="en-US" b="1" i="1"/>
              <a:t>o</a:t>
            </a:r>
            <a:r>
              <a:rPr lang="uk-UA" b="1" i="1"/>
              <a:t>f Excellence </a:t>
            </a:r>
            <a:r>
              <a:rPr lang="en-US" b="1" i="1"/>
              <a:t>i</a:t>
            </a:r>
            <a:r>
              <a:rPr lang="uk-UA" b="1" i="1"/>
              <a:t>n Renewable Energy </a:t>
            </a:r>
            <a:r>
              <a:rPr lang="en-US" b="1" i="1"/>
              <a:t>a</a:t>
            </a:r>
            <a:r>
              <a:rPr lang="uk-UA" b="1" i="1"/>
              <a:t>nd Energy Efficiency»,</a:t>
            </a:r>
            <a:r>
              <a:rPr lang="uk-UA" b="1"/>
              <a:t> що реалізовується за кошти Міністерства закордонних справ Республіки Польща .</a:t>
            </a:r>
          </a:p>
          <a:p>
            <a:r>
              <a:rPr lang="uk-UA" b="1"/>
              <a:t>           За умовами договору профінансовано 53</a:t>
            </a:r>
            <a:r>
              <a:rPr lang="ru-RU" b="1"/>
              <a:t> </a:t>
            </a:r>
            <a:r>
              <a:rPr lang="uk-UA" b="1"/>
              <a:t>тис. € з боку уряду Республіки Польща. Проект є продовженням проекту «</a:t>
            </a:r>
            <a:r>
              <a:rPr lang="uk-UA" b="1" i="1"/>
              <a:t>Українсько-польський центр вдосконалення технологій відновлюваних джерел енергії та енергоефективності</a:t>
            </a:r>
            <a:r>
              <a:rPr lang="uk-UA" b="1"/>
              <a:t>» реалізованому в 2013 р.</a:t>
            </a:r>
          </a:p>
          <a:p>
            <a:r>
              <a:rPr lang="uk-UA" b="1"/>
              <a:t>Внесок від НТУУ "КПІ":</a:t>
            </a:r>
          </a:p>
          <a:p>
            <a:r>
              <a:rPr lang="uk-UA" b="1"/>
              <a:t>надано приміщення, ремонтні роботи (заміна вікон на енергоощадливі,ремонт аудиторій,роботи по приєднанню автономної системи теплопостачання в паралельному режимі до існуючої системи теплопостачання), можливість використання сервера з доступом до Інтернету.</a:t>
            </a:r>
            <a:r>
              <a:rPr lang="ru-RU"/>
              <a:t> </a:t>
            </a:r>
            <a:endParaRPr lang="uk-UA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0" y="1844675"/>
            <a:ext cx="149225" cy="406400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lt1"/>
                </a:solidFill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5643563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95288" y="1628775"/>
            <a:ext cx="8280400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Times New Roman" pitchFamily="18" charset="0"/>
              <a:buNone/>
              <a:defRPr/>
            </a:pPr>
            <a:r>
              <a:rPr lang="ru-RU" sz="2800" b="1" dirty="0" err="1">
                <a:solidFill>
                  <a:srgbClr val="235373"/>
                </a:solidFill>
              </a:rPr>
              <a:t>Схвалений</a:t>
            </a:r>
            <a:r>
              <a:rPr lang="ru-RU" sz="2800" b="1" dirty="0">
                <a:solidFill>
                  <a:srgbClr val="235373"/>
                </a:solidFill>
              </a:rPr>
              <a:t> проект ЮНІДО - </a:t>
            </a:r>
            <a:r>
              <a:rPr lang="uk-UA" sz="2800" b="1" dirty="0">
                <a:solidFill>
                  <a:srgbClr val="235373"/>
                </a:solidFill>
              </a:rPr>
              <a:t>ГЕФ</a:t>
            </a:r>
            <a:endParaRPr lang="en-US" sz="2800" b="1" dirty="0">
              <a:solidFill>
                <a:srgbClr val="235373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uk-UA" sz="2200" b="1" dirty="0">
                <a:solidFill>
                  <a:srgbClr val="235373"/>
                </a:solidFill>
                <a:latin typeface="Arial"/>
                <a:cs typeface="Times New Roman" pitchFamily="18" charset="0"/>
              </a:rPr>
              <a:t>“</a:t>
            </a:r>
            <a:r>
              <a:rPr lang="uk-UA" sz="2200" b="1" dirty="0">
                <a:solidFill>
                  <a:srgbClr val="235373"/>
                </a:solidFill>
                <a:latin typeface="Times New Roman" pitchFamily="18" charset="0"/>
                <a:cs typeface="Times New Roman" pitchFamily="18" charset="0"/>
              </a:rPr>
              <a:t>Підвищення енергоефективності та стимулювання використання </a:t>
            </a:r>
            <a:r>
              <a:rPr lang="uk-UA" sz="2200" b="1" dirty="0" err="1">
                <a:solidFill>
                  <a:srgbClr val="235373"/>
                </a:solidFill>
                <a:latin typeface="Times New Roman" pitchFamily="18" charset="0"/>
                <a:cs typeface="Times New Roman" pitchFamily="18" charset="0"/>
              </a:rPr>
              <a:t>відновлюва</a:t>
            </a:r>
            <a:r>
              <a:rPr lang="ru-RU" sz="2200" b="1" dirty="0">
                <a:solidFill>
                  <a:srgbClr val="235373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uk-UA" sz="2200" b="1" dirty="0">
                <a:solidFill>
                  <a:srgbClr val="235373"/>
                </a:solidFill>
                <a:latin typeface="Times New Roman" pitchFamily="18" charset="0"/>
                <a:cs typeface="Times New Roman" pitchFamily="18" charset="0"/>
              </a:rPr>
              <a:t> джерел енергії в </a:t>
            </a:r>
            <a:r>
              <a:rPr lang="uk-UA" sz="2200" b="1" dirty="0" err="1">
                <a:solidFill>
                  <a:srgbClr val="235373"/>
                </a:solidFill>
                <a:latin typeface="Times New Roman" pitchFamily="18" charset="0"/>
                <a:cs typeface="Times New Roman" pitchFamily="18" charset="0"/>
              </a:rPr>
              <a:t>агро-харчових</a:t>
            </a:r>
            <a:r>
              <a:rPr lang="uk-UA" sz="2200" b="1" dirty="0">
                <a:solidFill>
                  <a:srgbClr val="235373"/>
                </a:solidFill>
                <a:latin typeface="Times New Roman" pitchFamily="18" charset="0"/>
                <a:cs typeface="Times New Roman" pitchFamily="18" charset="0"/>
              </a:rPr>
              <a:t> та інших малих та середніх підприємствах (МСП) України</a:t>
            </a:r>
            <a:r>
              <a:rPr lang="uk-UA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>
                <a:solidFill>
                  <a:srgbClr val="235373"/>
                </a:solidFill>
                <a:latin typeface="Arial"/>
                <a:cs typeface="Times New Roman" pitchFamily="18" charset="0"/>
              </a:rPr>
              <a:t>”</a:t>
            </a:r>
            <a:endParaRPr lang="en-US" sz="2200" b="1" dirty="0">
              <a:solidFill>
                <a:srgbClr val="235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527550"/>
            <a:ext cx="9604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400"/>
          <a:stretch>
            <a:fillRect/>
          </a:stretch>
        </p:blipFill>
        <p:spPr bwMode="auto">
          <a:xfrm>
            <a:off x="4284663" y="4581525"/>
            <a:ext cx="695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81050" y="5386388"/>
            <a:ext cx="1368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900">
                <a:solidFill>
                  <a:srgbClr val="336699"/>
                </a:solidFill>
                <a:latin typeface="Arial Narrow" pitchFamily="34" charset="0"/>
              </a:rPr>
              <a:t>ІНСТИТУТ ВІДНОВЛЮВАЛЬНОЇ ЕНЕРГІЇ НАЦІОНАЛЬНОЇ АКАДЕМІЇ НАУК УКРАЇНИ</a:t>
            </a:r>
            <a:endParaRPr lang="en-US" sz="90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140200" y="5445125"/>
            <a:ext cx="1447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900">
                <a:solidFill>
                  <a:srgbClr val="336699"/>
                </a:solidFill>
                <a:latin typeface="Arial Narrow" pitchFamily="34" charset="0"/>
              </a:rPr>
              <a:t>МІНІСТЕРСТВО АГРАРНОЇ ПОЛІТИКИ ТА ПРОДОВОЛЬСТВА УКРАЇНИ</a:t>
            </a:r>
            <a:endParaRPr lang="en-US" sz="900">
              <a:solidFill>
                <a:srgbClr val="336699"/>
              </a:solidFill>
              <a:latin typeface="Arial Narrow" pitchFamily="34" charset="0"/>
            </a:endParaRP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400"/>
          <a:stretch>
            <a:fillRect/>
          </a:stretch>
        </p:blipFill>
        <p:spPr bwMode="auto">
          <a:xfrm>
            <a:off x="7164388" y="4508500"/>
            <a:ext cx="695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7019925" y="5373688"/>
            <a:ext cx="12239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900">
                <a:solidFill>
                  <a:srgbClr val="336699"/>
                </a:solidFill>
                <a:latin typeface="Arial Narrow" pitchFamily="34" charset="0"/>
              </a:rPr>
              <a:t>ДЕРЖАВНЕ АГЕНТСТВО З ЕНЕРГОЕФЕКТИВНОСТІ ТА  ЕНЕРГОЗБЕРЕЖЕННЯ УКРАЇНИ</a:t>
            </a:r>
            <a:endParaRPr lang="ru-RU" sz="900">
              <a:solidFill>
                <a:srgbClr val="336699"/>
              </a:solidFill>
              <a:latin typeface="Arial Narrow" pitchFamily="34" charset="0"/>
            </a:endParaRPr>
          </a:p>
        </p:txBody>
      </p:sp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9525"/>
            <a:ext cx="4073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9613" y="0"/>
            <a:ext cx="81438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0" y="30686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B050"/>
                </a:solidFill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260350"/>
            <a:ext cx="11223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9225"/>
            <a:ext cx="10302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139700"/>
            <a:ext cx="91170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НАЦІОНАЛЬНИЙ ТЕХНІЧНИЙ УНІВЕРСИТЕТ УКРАЇНИ </a:t>
            </a:r>
          </a:p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«КИЇВСЬКИЙ ПОЛІТЕХНІЧНИЙ ІНСТИТУТ»</a:t>
            </a:r>
          </a:p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Факультет електроенерготехніки та автоматики</a:t>
            </a:r>
          </a:p>
          <a:p>
            <a:pPr algn="ctr"/>
            <a:r>
              <a:rPr lang="uk-UA" b="1">
                <a:solidFill>
                  <a:srgbClr val="00B050"/>
                </a:solidFill>
                <a:latin typeface="Calibri" pitchFamily="34" charset="0"/>
              </a:rPr>
              <a:t>Кафедра відновлюваних джерел енергії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5745163"/>
            <a:ext cx="17605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3350" y="5732463"/>
            <a:ext cx="11096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6308725"/>
            <a:ext cx="53467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-26988" y="1412875"/>
            <a:ext cx="9144001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009900"/>
                </a:solidFill>
              </a:rPr>
              <a:t>Проект створення навчально-наукового «Українсько-Польського центру вдосконалення технологій відновлювальних джерел    енергії та енергоефективності» - новий крок в розвитку    Українсько- Польського співробітництва</a:t>
            </a:r>
            <a:r>
              <a:rPr lang="ru-RU" sz="3200">
                <a:solidFill>
                  <a:srgbClr val="009900"/>
                </a:solidFill>
              </a:rPr>
              <a:t> </a:t>
            </a:r>
            <a:r>
              <a:rPr lang="uk-UA" sz="3200" b="1">
                <a:solidFill>
                  <a:srgbClr val="009900"/>
                </a:solidFill>
              </a:rPr>
              <a:t/>
            </a:r>
            <a:br>
              <a:rPr lang="uk-UA" sz="3200" b="1">
                <a:solidFill>
                  <a:srgbClr val="009900"/>
                </a:solidFill>
              </a:rPr>
            </a:br>
            <a:endParaRPr lang="uk-UA" sz="3200" b="1">
              <a:solidFill>
                <a:srgbClr val="009900"/>
              </a:solidFill>
            </a:endParaRPr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0" y="3735388"/>
            <a:ext cx="88931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4975" algn="ctr"/>
            <a:r>
              <a:rPr lang="uk-UA" b="1" i="1"/>
              <a:t>Декан Факультету електроенерготехніки та автоматики НТУУ </a:t>
            </a:r>
            <a:r>
              <a:rPr lang="ru-RU" b="1" i="1"/>
              <a:t>“ </a:t>
            </a:r>
            <a:r>
              <a:rPr lang="uk-UA" b="1" i="1"/>
              <a:t>КПІ</a:t>
            </a:r>
            <a:r>
              <a:rPr lang="ru-RU" b="1" i="1"/>
              <a:t>” – </a:t>
            </a:r>
            <a:r>
              <a:rPr lang="uk-UA" b="1" i="1"/>
              <a:t>проф. Олександр  Станіславович Яндульський;</a:t>
            </a:r>
            <a:endParaRPr lang="ru-RU" b="1"/>
          </a:p>
          <a:p>
            <a:pPr indent="434975" algn="ctr"/>
            <a:r>
              <a:rPr lang="uk-UA" b="1" i="1"/>
              <a:t>Керівник економічного відділу Посольства Республіки Польща в Україні – п. Бартош Мусяловіч</a:t>
            </a:r>
          </a:p>
          <a:p>
            <a:pPr indent="434975" algn="ctr"/>
            <a:r>
              <a:rPr lang="uk-UA" b="1" i="1"/>
              <a:t>Керівник Українсько-Польського центру вдосконалення технологій відновлювальних джерел    енергії та енергоефективності</a:t>
            </a:r>
            <a:endParaRPr lang="ru-RU" b="1" i="1"/>
          </a:p>
          <a:p>
            <a:pPr indent="434975" algn="ctr"/>
            <a:r>
              <a:rPr lang="uk-UA" b="1" i="1"/>
              <a:t> – Юрій Фаворський</a:t>
            </a:r>
          </a:p>
          <a:p>
            <a:pPr indent="434975" algn="ctr"/>
            <a:endParaRPr lang="uk-UA" b="1" i="1"/>
          </a:p>
          <a:p>
            <a:pPr indent="434975" algn="ctr"/>
            <a:endParaRPr lang="uk-UA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2"/>
          <p:cNvSpPr>
            <a:spLocks noChangeArrowheads="1"/>
          </p:cNvSpPr>
          <p:nvPr/>
        </p:nvSpPr>
        <p:spPr bwMode="auto">
          <a:xfrm>
            <a:off x="215900" y="1052513"/>
            <a:ext cx="871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Базовим підрозділом КПІ – реципієнтом проекту  </a:t>
            </a:r>
            <a:r>
              <a:rPr lang="uk-UA" sz="2000"/>
              <a:t>визначено факультет електроенерготехніки та автоматики</a:t>
            </a:r>
          </a:p>
          <a:p>
            <a:endParaRPr lang="uk-UA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57375"/>
            <a:ext cx="3276600" cy="825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/>
              <a:t>Факультет електроенерготехніки та автоматики: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3" name="Прямоугольник 10"/>
          <p:cNvSpPr>
            <a:spLocks noChangeArrowheads="1"/>
          </p:cNvSpPr>
          <p:nvPr/>
        </p:nvSpPr>
        <p:spPr bwMode="auto">
          <a:xfrm>
            <a:off x="3571875" y="1857375"/>
            <a:ext cx="5429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/>
              <a:t>Здійснює підготовку фахівців за двома напрямками:</a:t>
            </a:r>
            <a:endParaRPr lang="ru-RU" sz="1600" b="1"/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2714625"/>
            <a:ext cx="28575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>
                <a:solidFill>
                  <a:srgbClr val="FFFFFF"/>
                </a:solidFill>
                <a:cs typeface="Arial" charset="0"/>
              </a:rPr>
              <a:t>Заснований в 1918 </a:t>
            </a:r>
            <a:r>
              <a:rPr lang="uk-UA" sz="1600" b="1">
                <a:solidFill>
                  <a:schemeClr val="bg1"/>
                </a:solidFill>
                <a:cs typeface="Arial" charset="0"/>
              </a:rPr>
              <a:t>році</a:t>
            </a:r>
            <a:br>
              <a:rPr lang="uk-UA" sz="1600" b="1">
                <a:solidFill>
                  <a:schemeClr val="bg1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У складі: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9 кафедр;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Науково-дослідна лабораторія Міненерго;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Навчально-інженерний центр «Інформмережа»;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250 співробітників;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Близько 1500 студентів</a:t>
            </a:r>
            <a:endParaRPr lang="ru-RU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3688" y="2714625"/>
            <a:ext cx="2500312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>
                <a:solidFill>
                  <a:srgbClr val="FFFFFF"/>
                </a:solidFill>
                <a:cs typeface="Arial" charset="0"/>
              </a:rPr>
              <a:t>Електромеханіка: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Електричні машини і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апарати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Електромеханічні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системи автоматизації 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Електропривід</a:t>
            </a:r>
            <a:endParaRPr lang="ru-RU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13" y="2714625"/>
            <a:ext cx="2928937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>
                <a:solidFill>
                  <a:srgbClr val="FFFFFF"/>
                </a:solidFill>
                <a:cs typeface="Arial" charset="0"/>
              </a:rPr>
              <a:t>Електротехніка та електротехнології: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    - Електричні станції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    - Електричні системи і мережі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    - Техніка і електрофізика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 високих напруг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    - Нетрадиційні джерела енергії</a:t>
            </a:r>
            <a:br>
              <a:rPr lang="uk-UA" sz="1600" b="1">
                <a:solidFill>
                  <a:srgbClr val="FFFFFF"/>
                </a:solidFill>
                <a:cs typeface="Arial" charset="0"/>
              </a:rPr>
            </a:br>
            <a:r>
              <a:rPr lang="uk-UA" sz="1600" b="1">
                <a:solidFill>
                  <a:srgbClr val="FFFFFF"/>
                </a:solidFill>
                <a:cs typeface="Arial" charset="0"/>
              </a:rPr>
              <a:t>    - Системи управління     виробництвом   і розподілом електроенергії</a:t>
            </a:r>
            <a:endParaRPr lang="ru-RU" sz="16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250825" y="981075"/>
            <a:ext cx="848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9900"/>
                </a:solidFill>
              </a:rPr>
              <a:t>Проект «Розподілена генерація НТУУ КПІ»</a:t>
            </a:r>
            <a:endParaRPr lang="uk-UA" sz="2000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03350" y="1700213"/>
            <a:ext cx="1223963" cy="107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1643063"/>
            <a:ext cx="85725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Мета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313" y="1412875"/>
            <a:ext cx="6373812" cy="151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>
                <a:solidFill>
                  <a:srgbClr val="FFFFFF"/>
                </a:solidFill>
                <a:cs typeface="Arial" charset="0"/>
              </a:rPr>
              <a:t>Створення «віртуальних» електричних станцій для кампусу НТУУ КПІ з використанням відновлюваних джерел енергії</a:t>
            </a:r>
            <a:br>
              <a:rPr lang="uk-UA">
                <a:solidFill>
                  <a:srgbClr val="FFFFFF"/>
                </a:solidFill>
                <a:cs typeface="Arial" charset="0"/>
              </a:rPr>
            </a:br>
            <a:r>
              <a:rPr lang="uk-UA">
                <a:solidFill>
                  <a:srgbClr val="FFFFFF"/>
                </a:solidFill>
                <a:cs typeface="Arial" charset="0"/>
              </a:rPr>
              <a:t>Навчання студентів, підвищення кваліфікації фахівців енергетичних компаній</a:t>
            </a:r>
            <a:br>
              <a:rPr lang="uk-UA">
                <a:solidFill>
                  <a:srgbClr val="FFFFFF"/>
                </a:solidFill>
                <a:cs typeface="Arial" charset="0"/>
              </a:rPr>
            </a:br>
            <a:r>
              <a:rPr lang="uk-UA">
                <a:solidFill>
                  <a:srgbClr val="FFFFFF"/>
                </a:solidFill>
                <a:cs typeface="Arial" charset="0"/>
              </a:rPr>
              <a:t>Виконання досліджень</a:t>
            </a:r>
            <a:endParaRPr lang="ru-R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997200"/>
            <a:ext cx="3714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 descr="k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8" y="2997200"/>
            <a:ext cx="50720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Прямоугольник 14"/>
          <p:cNvSpPr>
            <a:spLocks noChangeArrowheads="1"/>
          </p:cNvSpPr>
          <p:nvPr/>
        </p:nvSpPr>
        <p:spPr bwMode="auto">
          <a:xfrm>
            <a:off x="250825" y="5357813"/>
            <a:ext cx="3529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/>
              <a:t>Теплова помпа забезпечує гаряче водопостачання </a:t>
            </a:r>
          </a:p>
          <a:p>
            <a:r>
              <a:rPr lang="uk-UA" sz="1600" b="1"/>
              <a:t>20 корпусу НТУУ «КПІ»</a:t>
            </a:r>
            <a:endParaRPr lang="ru-RU" sz="1600" b="1"/>
          </a:p>
        </p:txBody>
      </p:sp>
      <p:sp>
        <p:nvSpPr>
          <p:cNvPr id="18446" name="Прямоугольник 15"/>
          <p:cNvSpPr>
            <a:spLocks noChangeArrowheads="1"/>
          </p:cNvSpPr>
          <p:nvPr/>
        </p:nvSpPr>
        <p:spPr bwMode="auto">
          <a:xfrm>
            <a:off x="4000500" y="5214938"/>
            <a:ext cx="5143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/>
              <a:t>Система резервного електропостачання лабораторії кафедри відновлюваних джерел енергії в корпусі № 20 НТУУ «КПІ» з використанням фотоелектричних батарей</a:t>
            </a:r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009900"/>
                </a:solidFill>
              </a:rPr>
              <a:t>Програма  «Польська поміч»</a:t>
            </a:r>
            <a:endParaRPr lang="ru-RU" sz="3200" b="1">
              <a:solidFill>
                <a:srgbClr val="009900"/>
              </a:solidFill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0" y="1052513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uk-UA" sz="2000"/>
              <a:t>5 жовтня 2012 року, коли Й.В. Надзвичайний та Повноважний Посол Республіки Польща в Україні пан Генрик Літвін відвідував КПІ було обговорено перспективи розвитку Українсько-Польського центру НТУУ "КПІ" через проекти програми "Польська поміч" Міністерства закордонних справ Республіки Польща.</a:t>
            </a:r>
          </a:p>
          <a:p>
            <a:pPr marL="342900" indent="-342900"/>
            <a:r>
              <a:rPr lang="uk-UA" sz="2000"/>
              <a:t>2 липня 2013 року була підписана угода між НТУУ "КПІ" та Посольством Республіки Польща в Україні про реалізацію</a:t>
            </a:r>
            <a:r>
              <a:rPr lang="uk-UA" sz="2000" b="1"/>
              <a:t> </a:t>
            </a:r>
            <a:r>
              <a:rPr lang="uk-UA" sz="2000"/>
              <a:t>навчально-наукового</a:t>
            </a:r>
            <a:r>
              <a:rPr lang="uk-UA" sz="2000" b="1"/>
              <a:t> «</a:t>
            </a:r>
            <a:r>
              <a:rPr lang="uk-UA" sz="2000" i="1"/>
              <a:t>Українсько-Польського центру вдосконалення технологій відновлювальних джерел енергії та енергоефективності</a:t>
            </a:r>
            <a:r>
              <a:rPr lang="uk-UA" sz="2000" b="1"/>
              <a:t>»</a:t>
            </a:r>
            <a:r>
              <a:rPr lang="uk-UA" sz="2000"/>
              <a:t>.</a:t>
            </a:r>
            <a:endParaRPr lang="uk-UA" sz="2000" b="1"/>
          </a:p>
          <a:p>
            <a:pPr marL="342900" indent="-342900"/>
            <a:r>
              <a:rPr lang="uk-UA" sz="2000" b="1"/>
              <a:t>Внесок в реалізацію проекту </a:t>
            </a:r>
            <a:r>
              <a:rPr lang="uk-UA" sz="2000"/>
              <a:t>за кошти Міністерства закордонних справ Республіки Польща </a:t>
            </a:r>
            <a:r>
              <a:rPr lang="uk-UA" sz="2000" b="1"/>
              <a:t>:</a:t>
            </a:r>
            <a:endParaRPr lang="uk-UA" sz="2000"/>
          </a:p>
          <a:p>
            <a:pPr marL="342900" indent="-342900"/>
            <a:r>
              <a:rPr lang="uk-UA" sz="2000"/>
              <a:t>придбано обладнання та система моніторингу в обсязі 47 тис. € за рахунок програми "Польська поміч" Міністерства закордонних справ Республіки Польща, оплата частини ремонтних робіт, оплата створення сайту Центру.</a:t>
            </a:r>
            <a:endParaRPr lang="uk-UA" sz="2000" b="1"/>
          </a:p>
          <a:p>
            <a:pPr marL="342900" indent="-342900"/>
            <a:r>
              <a:rPr lang="uk-UA" sz="2000" b="1"/>
              <a:t>Внесок від НТУУ "КПІ":</a:t>
            </a:r>
            <a:endParaRPr lang="uk-UA" sz="2000"/>
          </a:p>
          <a:p>
            <a:pPr marL="342900" indent="-342900"/>
            <a:r>
              <a:rPr lang="uk-UA" sz="2000"/>
              <a:t>надано приміщення, оплачено комунальні та комунікаційні  послуги, можливість використання сервера з доступом до Інтернету.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1"/>
          <p:cNvSpPr>
            <a:spLocks noChangeArrowheads="1"/>
          </p:cNvSpPr>
          <p:nvPr/>
        </p:nvSpPr>
        <p:spPr bwMode="auto">
          <a:xfrm>
            <a:off x="179388" y="1125538"/>
            <a:ext cx="7412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МЕТА ПРОЕКТУ: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0" y="1773238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9BBB59"/>
              </a:buClr>
              <a:buFont typeface="Wingdings" pitchFamily="2" charset="2"/>
              <a:buChar char="§"/>
            </a:pPr>
            <a:r>
              <a:rPr lang="uk-UA" sz="2000" b="1">
                <a:latin typeface="Calibri" pitchFamily="34" charset="0"/>
              </a:rPr>
              <a:t>Вдосконалити навчальний процес з використанням технологій відновлюваних джерел енергії та енергоефективності із застосуванням обладнання польського виробництва.</a:t>
            </a:r>
          </a:p>
          <a:p>
            <a:pPr marL="342900" indent="-342900">
              <a:buClr>
                <a:srgbClr val="9BBB59"/>
              </a:buClr>
              <a:buFont typeface="Wingdings" pitchFamily="2" charset="2"/>
              <a:buChar char="§"/>
            </a:pPr>
            <a:r>
              <a:rPr lang="uk-UA" sz="2000" b="1">
                <a:latin typeface="Calibri" pitchFamily="34" charset="0"/>
              </a:rPr>
              <a:t>Забезпечити фахівців НТУУ "КПІ" і України в цілому, зацікавлених у комерціалізації наукових досліджень, доступом до інформації про особливості використання сучасних технологій відновлюваних джерел енергії та енергоефективності в ЄС, зокрема, – в Республіці Польща.</a:t>
            </a:r>
          </a:p>
          <a:p>
            <a:pPr marL="342900" indent="-342900">
              <a:buClr>
                <a:srgbClr val="9BBB59"/>
              </a:buClr>
              <a:buFont typeface="Wingdings" pitchFamily="2" charset="2"/>
              <a:buChar char="§"/>
            </a:pPr>
            <a:r>
              <a:rPr lang="uk-UA" sz="2000" b="1">
                <a:latin typeface="Calibri" pitchFamily="34" charset="0"/>
              </a:rPr>
              <a:t>Допомога вченим НТУУ «КПІ» в підготовці міжнародних проектів з використання сучасних технологій відновлюваних джерел енергії та енергоефективності спільно з університетами Республіки Польща, поглиблення українсько-польської співпраці в цій сфері в цілому</a:t>
            </a:r>
            <a:r>
              <a:rPr lang="uk-UA" sz="24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2"/>
          <p:cNvSpPr>
            <a:spLocks noChangeArrowheads="1"/>
          </p:cNvSpPr>
          <p:nvPr/>
        </p:nvSpPr>
        <p:spPr bwMode="auto">
          <a:xfrm>
            <a:off x="87313" y="908050"/>
            <a:ext cx="8710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ОСНОВНІ ЕТАПИ </a:t>
            </a:r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 ТА ЗМІСТ ПРОЕКТУ: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1512" name="Прямоугольник 1"/>
          <p:cNvSpPr>
            <a:spLocks noChangeArrowheads="1"/>
          </p:cNvSpPr>
          <p:nvPr/>
        </p:nvSpPr>
        <p:spPr bwMode="auto">
          <a:xfrm>
            <a:off x="395288" y="1196975"/>
            <a:ext cx="87487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Підготовка і систематизація інформації про можливість впровадження нових технологій ВДЕ та енергоефективності в НТУУ «КПІ»:</a:t>
            </a:r>
            <a:endParaRPr lang="uk-UA" sz="2400">
              <a:latin typeface="Calibri" pitchFamily="34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uk-UA" sz="2400">
                <a:latin typeface="Calibri" pitchFamily="34" charset="0"/>
              </a:rPr>
              <a:t>аналіз впровадження нових технологій ВДЕ та енергоефективності, які можуть бути використані в НТУУ «КПІ» в рамках проекту;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uk-UA" sz="2400">
                <a:latin typeface="Calibri" pitchFamily="34" charset="0"/>
              </a:rPr>
              <a:t>вибір об’єктів і можливих технологій для впровадження відновлюваних джерел енергії і енергоефективності в рамках проекту в НТУУ «КПІ»;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uk-UA" sz="2400">
                <a:latin typeface="Calibri" pitchFamily="34" charset="0"/>
              </a:rPr>
              <a:t>розробка ескізного та робочих проектів для впровадження технологій відновлюваних джерел енергії і та енергоефективності в рамках проекту в НТУУ «КПІ»;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uk-UA" sz="2400">
                <a:latin typeface="Calibri" pitchFamily="34" charset="0"/>
              </a:rPr>
              <a:t>затвердження документації робочого проекту та отримання відповідних експертиз.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341438"/>
            <a:ext cx="395288" cy="406400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lt1"/>
                </a:solidFill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2"/>
          <p:cNvSpPr>
            <a:spLocks noChangeArrowheads="1"/>
          </p:cNvSpPr>
          <p:nvPr/>
        </p:nvSpPr>
        <p:spPr bwMode="auto">
          <a:xfrm>
            <a:off x="87313" y="1357313"/>
            <a:ext cx="8710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ОСНОВНІ ЕТАПИ ТА ЗМІСТ ПРОЕКТУ: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2536" name="Прямоугольник 1"/>
          <p:cNvSpPr>
            <a:spLocks noChangeArrowheads="1"/>
          </p:cNvSpPr>
          <p:nvPr/>
        </p:nvSpPr>
        <p:spPr bwMode="auto">
          <a:xfrm>
            <a:off x="871538" y="2039938"/>
            <a:ext cx="80708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Створення навчального класу «Українсько-польського центру вдосконалення технологій відновлюваних джерел енергії та енергоефективності» в НТУУ «КПІ»:</a:t>
            </a:r>
          </a:p>
          <a:p>
            <a:endParaRPr lang="uk-UA" sz="2400">
              <a:latin typeface="Calibri" pitchFamily="34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uk-UA" sz="2400">
                <a:latin typeface="Calibri" pitchFamily="34" charset="0"/>
              </a:rPr>
              <a:t>створення і інсталяція стенду теплонасосного обладнання;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uk-UA" sz="2400">
                <a:latin typeface="Calibri" pitchFamily="34" charset="0"/>
              </a:rPr>
              <a:t>створення і інсталяція стенду теплової сонячної енергетики;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uk-UA" sz="2400">
                <a:latin typeface="Calibri" pitchFamily="34" charset="0"/>
              </a:rPr>
              <a:t>створення і інсталяція стенду енергоефективності.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8" y="2044700"/>
            <a:ext cx="31432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1187450" y="201613"/>
            <a:ext cx="708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УКРАЇНСЬКО-ПОЛЬСЬКИЙ ЦЕНТР ВДОСКОНАЛЕННЯ ТЕХНОЛОГІЙ ВІДНОВЛЮВАНИХ ДЖЕРЕЛ ЕНЕРГІЇ ТА ЕНЕРГОЕФЕКТИВНОСТІ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225"/>
            <a:ext cx="739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7475"/>
            <a:ext cx="8286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124575"/>
            <a:ext cx="134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6384925"/>
            <a:ext cx="53451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2"/>
          <p:cNvSpPr>
            <a:spLocks noChangeArrowheads="1"/>
          </p:cNvSpPr>
          <p:nvPr/>
        </p:nvSpPr>
        <p:spPr bwMode="auto">
          <a:xfrm>
            <a:off x="87313" y="1125538"/>
            <a:ext cx="8710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50"/>
                </a:solidFill>
                <a:latin typeface="Calibri" pitchFamily="34" charset="0"/>
              </a:rPr>
              <a:t>ОСНОВНІ ЕТАПИ ТА ЗМІСТ ПРОЕКТУ:</a:t>
            </a:r>
            <a:endParaRPr lang="uk-UA" sz="2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60" name="Прямоугольник 1"/>
          <p:cNvSpPr>
            <a:spLocks noChangeArrowheads="1"/>
          </p:cNvSpPr>
          <p:nvPr/>
        </p:nvSpPr>
        <p:spPr bwMode="auto">
          <a:xfrm>
            <a:off x="611188" y="1484313"/>
            <a:ext cx="85328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Створення системи моніторингу і розповсюдження отриманої в ході моніторингу інформації: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400">
                <a:latin typeface="Calibri" pitchFamily="34" charset="0"/>
              </a:rPr>
              <a:t>розробка системи моніторингу даних, отриманих зі стендів;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400">
                <a:latin typeface="Calibri" pitchFamily="34" charset="0"/>
              </a:rPr>
              <a:t>монтаж системи моніторингу та налаштування єдиного сервера обробки даних стендів і метеоумов;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ru-RU" sz="2400">
                <a:latin typeface="Calibri" pitchFamily="34" charset="0"/>
              </a:rPr>
              <a:t>створення сайту «Українсько-польського центру вдосконалення технологій відновлюваних джерел енергії та енергоефективності», за допомогою якого буде організований доступ до бази даних статистики роботи стендів, а також інтеграція Центру до міжнародного освітньо-наукового та інформаційно-інноваційного простору.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1484313"/>
            <a:ext cx="434975" cy="406400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lt1"/>
                </a:solidFill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1178</Words>
  <Application>Microsoft Office PowerPoint</Application>
  <PresentationFormat>Экран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Times New Roman</vt:lpstr>
      <vt:lpstr>Arial Narrow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Пользователь Windows</cp:lastModifiedBy>
  <cp:revision>30</cp:revision>
  <dcterms:created xsi:type="dcterms:W3CDTF">2013-08-28T06:25:01Z</dcterms:created>
  <dcterms:modified xsi:type="dcterms:W3CDTF">2015-05-14T13:23:34Z</dcterms:modified>
</cp:coreProperties>
</file>