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3" r:id="rId2"/>
  </p:sldMasterIdLst>
  <p:notesMasterIdLst>
    <p:notesMasterId r:id="rId72"/>
  </p:notesMasterIdLst>
  <p:handoutMasterIdLst>
    <p:handoutMasterId r:id="rId73"/>
  </p:handoutMasterIdLst>
  <p:sldIdLst>
    <p:sldId id="946" r:id="rId3"/>
    <p:sldId id="947" r:id="rId4"/>
    <p:sldId id="963" r:id="rId5"/>
    <p:sldId id="952" r:id="rId6"/>
    <p:sldId id="1034" r:id="rId7"/>
    <p:sldId id="984" r:id="rId8"/>
    <p:sldId id="1035" r:id="rId9"/>
    <p:sldId id="1036" r:id="rId10"/>
    <p:sldId id="964" r:id="rId11"/>
    <p:sldId id="965" r:id="rId12"/>
    <p:sldId id="953" r:id="rId13"/>
    <p:sldId id="954" r:id="rId14"/>
    <p:sldId id="955" r:id="rId15"/>
    <p:sldId id="956" r:id="rId16"/>
    <p:sldId id="957" r:id="rId17"/>
    <p:sldId id="958" r:id="rId18"/>
    <p:sldId id="959" r:id="rId19"/>
    <p:sldId id="960" r:id="rId20"/>
    <p:sldId id="961" r:id="rId21"/>
    <p:sldId id="966" r:id="rId22"/>
    <p:sldId id="987" r:id="rId23"/>
    <p:sldId id="975" r:id="rId24"/>
    <p:sldId id="967" r:id="rId25"/>
    <p:sldId id="988" r:id="rId26"/>
    <p:sldId id="976" r:id="rId27"/>
    <p:sldId id="972" r:id="rId28"/>
    <p:sldId id="968" r:id="rId29"/>
    <p:sldId id="969" r:id="rId30"/>
    <p:sldId id="971" r:id="rId31"/>
    <p:sldId id="974" r:id="rId32"/>
    <p:sldId id="970" r:id="rId33"/>
    <p:sldId id="980" r:id="rId34"/>
    <p:sldId id="1005" r:id="rId35"/>
    <p:sldId id="1006" r:id="rId36"/>
    <p:sldId id="1007" r:id="rId37"/>
    <p:sldId id="1008" r:id="rId38"/>
    <p:sldId id="1040" r:id="rId39"/>
    <p:sldId id="1041" r:id="rId40"/>
    <p:sldId id="1042" r:id="rId41"/>
    <p:sldId id="1043" r:id="rId42"/>
    <p:sldId id="1044" r:id="rId43"/>
    <p:sldId id="1045" r:id="rId44"/>
    <p:sldId id="1046" r:id="rId45"/>
    <p:sldId id="1047" r:id="rId46"/>
    <p:sldId id="1048" r:id="rId47"/>
    <p:sldId id="1049" r:id="rId48"/>
    <p:sldId id="1050" r:id="rId49"/>
    <p:sldId id="1051" r:id="rId50"/>
    <p:sldId id="1052" r:id="rId51"/>
    <p:sldId id="1053" r:id="rId52"/>
    <p:sldId id="1054" r:id="rId53"/>
    <p:sldId id="1055" r:id="rId54"/>
    <p:sldId id="1056" r:id="rId55"/>
    <p:sldId id="1057" r:id="rId56"/>
    <p:sldId id="1058" r:id="rId57"/>
    <p:sldId id="1009" r:id="rId58"/>
    <p:sldId id="1010" r:id="rId59"/>
    <p:sldId id="1011" r:id="rId60"/>
    <p:sldId id="1037" r:id="rId61"/>
    <p:sldId id="1038" r:id="rId62"/>
    <p:sldId id="1039" r:id="rId63"/>
    <p:sldId id="1021" r:id="rId64"/>
    <p:sldId id="1061" r:id="rId65"/>
    <p:sldId id="1029" r:id="rId66"/>
    <p:sldId id="1059" r:id="rId67"/>
    <p:sldId id="950" r:id="rId68"/>
    <p:sldId id="989" r:id="rId69"/>
    <p:sldId id="1060" r:id="rId70"/>
    <p:sldId id="893" r:id="rId71"/>
  </p:sldIdLst>
  <p:sldSz cx="9144000" cy="6858000" type="screen4x3"/>
  <p:notesSz cx="9942513" cy="67611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0033CC"/>
    <a:srgbClr val="FFFFFF"/>
    <a:srgbClr val="FFFFCC"/>
    <a:srgbClr val="0000FF"/>
    <a:srgbClr val="00FF00"/>
    <a:srgbClr val="D9B8FA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4" autoAdjust="0"/>
    <p:restoredTop sz="94692" autoAdjust="0"/>
  </p:normalViewPr>
  <p:slideViewPr>
    <p:cSldViewPr>
      <p:cViewPr varScale="1">
        <p:scale>
          <a:sx n="67" d="100"/>
          <a:sy n="67" d="100"/>
        </p:scale>
        <p:origin x="-3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609" y="1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FC69E39-07B8-4EB1-A4DF-4B0BEEA12CA2}" type="datetimeFigureOut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21577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609" y="6421577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07E6552-0238-4926-9D46-0E3AA41D692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0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609" y="1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4F6DE2-0C32-4765-91ED-4FECD9C8CB47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06413"/>
            <a:ext cx="3379787" cy="2535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2" rIns="92021" bIns="4601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618" y="3210788"/>
            <a:ext cx="7955282" cy="3043408"/>
          </a:xfrm>
          <a:prstGeom prst="rect">
            <a:avLst/>
          </a:prstGeom>
        </p:spPr>
        <p:txBody>
          <a:bodyPr vert="horz" lIns="92021" tIns="46012" rIns="92021" bIns="4601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21577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609" y="6421577"/>
            <a:ext cx="4308316" cy="337978"/>
          </a:xfrm>
          <a:prstGeom prst="rect">
            <a:avLst/>
          </a:prstGeom>
        </p:spPr>
        <p:txBody>
          <a:bodyPr vert="horz" lIns="92021" tIns="46012" rIns="92021" bIns="4601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1BE9CD-9774-407D-A162-BC53BA0EC68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23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1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37006" indent="-283464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33856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587398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40941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503C97A5-D86E-442A-9F1E-2C64B74C5A39}" type="datetime1">
              <a:rPr lang="uk-UA" sz="1200" b="0" i="0">
                <a:solidFill>
                  <a:prstClr val="black"/>
                </a:solidFill>
                <a:latin typeface="Arial" pitchFamily="34" charset="0"/>
              </a:rPr>
              <a:pPr eaLnBrk="1" hangingPunct="1"/>
              <a:t>14.05.2015</a:t>
            </a:fld>
            <a:endParaRPr lang="en-US" sz="1200" b="0" i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6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37006" indent="-283464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33856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587398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40941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C93D6E5-B737-493F-AD0D-D9BF3965B930}" type="slidenum">
              <a:rPr lang="uk-UA" sz="1200" b="0" i="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40</a:t>
            </a:fld>
            <a:endParaRPr lang="uk-UA" sz="1200" b="0" i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6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66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37006" indent="-283464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33856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587398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40941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503C97A5-D86E-442A-9F1E-2C64B74C5A39}" type="datetime1">
              <a:rPr lang="uk-UA" sz="1200" b="0" i="0">
                <a:solidFill>
                  <a:prstClr val="black"/>
                </a:solidFill>
                <a:latin typeface="Arial" pitchFamily="34" charset="0"/>
              </a:rPr>
              <a:pPr eaLnBrk="1" hangingPunct="1"/>
              <a:t>14.05.2015</a:t>
            </a:fld>
            <a:endParaRPr lang="en-US" sz="1200" b="0" i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6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37006" indent="-283464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33856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587398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40941" indent="-226771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C93D6E5-B737-493F-AD0D-D9BF3965B930}" type="slidenum">
              <a:rPr lang="uk-UA" sz="1200" b="0" i="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41</a:t>
            </a:fld>
            <a:endParaRPr lang="uk-UA" sz="1200" b="0" i="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66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66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33DA3F-501E-4A55-AD09-643BD3215026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1363" y="506413"/>
            <a:ext cx="3379787" cy="2535237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CF3225C-3508-412D-AD8A-A94AA2C8F285}" type="datetime1">
              <a:rPr lang="uk-UA"/>
              <a:pPr/>
              <a:t>14.05.2015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D1590AA0-8E11-4FDD-8644-9ED4290774AB}" type="slidenum">
              <a:rPr lang="uk-UA"/>
              <a:pPr>
                <a:defRPr/>
              </a:pPr>
              <a:t>46</a:t>
            </a:fld>
            <a:endParaRPr lang="uk-UA"/>
          </a:p>
        </p:txBody>
      </p:sp>
      <p:sp>
        <p:nvSpPr>
          <p:cNvPr id="40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0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0239FF-29B2-4B7B-8346-C5A1EEA3241F}" type="datetime1">
              <a:rPr lang="uk-UA"/>
              <a:pPr/>
              <a:t>14.05.2015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B74B6EBF-876F-44DF-B30B-604664001367}" type="slidenum">
              <a:rPr lang="uk-UA"/>
              <a:pPr>
                <a:defRPr/>
              </a:pPr>
              <a:t>47</a:t>
            </a:fld>
            <a:endParaRPr lang="uk-UA"/>
          </a:p>
        </p:txBody>
      </p:sp>
      <p:sp>
        <p:nvSpPr>
          <p:cNvPr id="40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04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A476925-BBDD-4498-8C13-9BBE6C814E10}" type="datetime1">
              <a:rPr lang="uk-UA"/>
              <a:pPr/>
              <a:t>14.05.2015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1EA703BA-529C-4F0F-8C28-2A8E3262A260}" type="slidenum">
              <a:rPr lang="uk-UA"/>
              <a:pPr>
                <a:defRPr/>
              </a:pPr>
              <a:t>65</a:t>
            </a:fld>
            <a:endParaRPr lang="uk-UA"/>
          </a:p>
        </p:txBody>
      </p:sp>
      <p:sp>
        <p:nvSpPr>
          <p:cNvPr id="439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390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66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66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67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67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2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3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CE0A16-8A2C-48C0-A796-9A28B54DBAAF}" type="datetime1">
              <a:rPr lang="uk-UA"/>
              <a:pPr/>
              <a:t>14.05.2015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2D6AB423-01A5-4727-B815-D9C2024EFD4C}" type="slidenum">
              <a:rPr lang="uk-UA"/>
              <a:pPr>
                <a:defRPr/>
              </a:pPr>
              <a:t>8</a:t>
            </a:fld>
            <a:endParaRPr lang="uk-UA"/>
          </a:p>
        </p:txBody>
      </p:sp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8188" y="504825"/>
            <a:ext cx="3386137" cy="2540000"/>
          </a:xfrm>
          <a:ln/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10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20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429" indent="-285165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659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6923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186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450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5714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1977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8241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mtClean="0">
                <a:solidFill>
                  <a:prstClr val="black"/>
                </a:solidFill>
              </a:rPr>
              <a:t>\\Compcomp1\d (d)\Documents\Poteshkin\Sidorenko\2013\HighMathTech-2013\03-Доповідь-СІ-Пугачев-HighMatTech-2013-7-10-2013.ppt</a:t>
            </a:r>
          </a:p>
        </p:txBody>
      </p:sp>
      <p:sp>
        <p:nvSpPr>
          <p:cNvPr id="198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1429" indent="-285165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0659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6923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3186" indent="-228132" defTabSz="9236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9450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5714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1977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78241" indent="-228132" defTabSz="9236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C925CD1-7BB1-4403-B0C1-DF7666D4F93B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98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4825"/>
            <a:ext cx="3382963" cy="2536825"/>
          </a:xfrm>
          <a:ln/>
        </p:spPr>
      </p:sp>
      <p:sp>
        <p:nvSpPr>
          <p:cNvPr id="198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804376E-60C6-4696-A2F5-B9CA368039A2}" type="datetime1">
              <a:rPr lang="uk-UA"/>
              <a:pPr/>
              <a:t>14.05.2015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45292E68-91DD-4527-8335-9C62584B5E57}" type="slidenum">
              <a:rPr lang="uk-UA"/>
              <a:pPr>
                <a:defRPr/>
              </a:pPr>
              <a:t>24</a:t>
            </a:fld>
            <a:endParaRPr lang="uk-UA"/>
          </a:p>
        </p:txBody>
      </p:sp>
      <p:sp>
        <p:nvSpPr>
          <p:cNvPr id="42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9775" y="506413"/>
            <a:ext cx="3382963" cy="2536825"/>
          </a:xfrm>
          <a:ln/>
        </p:spPr>
      </p:sp>
      <p:sp>
        <p:nvSpPr>
          <p:cNvPr id="4248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6827DD05-7FD2-4B58-A9A6-5FF7E8D42B51}" type="datetime1">
              <a:rPr lang="en-US"/>
              <a:pPr>
                <a:defRPr/>
              </a:pPr>
              <a:t>5/14/2015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\\Comp03\d\DOCUMENTS\СП Ковтун\КФМ\Лекция СИ для студентов КФМ 03-11-2011\2-InterdisciplinaryD:\DOCUMENTS\Poteshkin_Sidorenko\Present Work\2011\Дебрецен 28-09-2011\The Role of Processes Debrecen 24-09-2011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98DDE-DE31-489D-902C-C9DDF41D4549}" type="slidenum">
              <a:rPr lang="ru-RU"/>
              <a:pPr>
                <a:defRPr/>
              </a:pPr>
              <a:t>29</a:t>
            </a:fld>
            <a:endParaRPr lang="ru-RU"/>
          </a:p>
        </p:txBody>
      </p:sp>
      <p:sp>
        <p:nvSpPr>
          <p:cNvPr id="283653" name="Rectangle 7"/>
          <p:cNvSpPr txBox="1">
            <a:spLocks noGrp="1" noChangeArrowheads="1"/>
          </p:cNvSpPr>
          <p:nvPr/>
        </p:nvSpPr>
        <p:spPr bwMode="auto">
          <a:xfrm>
            <a:off x="5634199" y="6421577"/>
            <a:ext cx="4306728" cy="33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1" tIns="46012" rIns="92021" bIns="46012" anchor="b"/>
          <a:lstStyle/>
          <a:p>
            <a:pPr algn="r" eaLnBrk="0" hangingPunct="0"/>
            <a:fld id="{D436271E-84A5-4FD8-84B0-FF32B3DEF30A}" type="slidenum">
              <a:rPr lang="ru-RU" sz="1200">
                <a:cs typeface="Arial" charset="0"/>
              </a:rPr>
              <a:pPr algn="r" eaLnBrk="0" hangingPunct="0"/>
              <a:t>29</a:t>
            </a:fld>
            <a:endParaRPr lang="ru-RU" sz="1200" dirty="0">
              <a:cs typeface="Arial" charset="0"/>
            </a:endParaRPr>
          </a:p>
        </p:txBody>
      </p:sp>
      <p:sp>
        <p:nvSpPr>
          <p:cNvPr id="283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6A4D4-07C6-4392-AB78-6D444E5FE4E8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61B3A-C4CF-4821-BD74-64CEDA14D58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38681-1A3E-4363-B1AC-42B89CAE0FA4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AB32-F54F-4DA1-A0A9-919788389D4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828D4-274D-44FB-BB86-4F74C1D4C829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0F02A-2A80-4C62-94D0-20F27333C7D5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57DC8-350B-412F-8083-5EA8E5CF9B1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960B-9047-4360-AB16-617210741270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6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895B2-87E4-4579-A438-911DEB7CFC6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75BB3-F959-4C00-91A6-38863006A657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72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C3DD-72AB-43AE-8661-77DAFDE93CC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D09D3-B880-4C3B-B39B-A91D3B2BE97B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4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FC7C6-A844-478B-9C6B-379286C425E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B61FA-829D-433B-BBC0-387451B23BAC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7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954BE-F915-4FEA-B57A-A0BFEE81B41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63B3-C7D7-431F-953A-2D69B75367A3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2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B1EC7-8140-4D3B-A19A-16D2B4B82DA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E7DCE-A28D-4DD5-8F8A-2E0B87F5D2E0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82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80AD-965C-498F-9523-503E383ACEC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D0DB-0295-4C9E-A130-891FE282DE0B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4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C789-DD54-4A60-A5FA-04F29D0517E1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F88F5-B172-492A-A83C-CC4FA8881F82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930B4-ACD5-4BAB-B596-A39058519CE0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A915-3302-406D-BE92-E668020B3602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3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10EC4-6EE9-4830-8FB9-363A1D70187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25A36-8A18-4EDD-9B48-4CC447E705E8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72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D13E-4CC2-4870-A16F-64AA6B0DE3F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8EA2-B506-4BBA-ABB1-D88D5C5E0FAE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96461-453B-4B07-8CC6-B05294FD666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7B0E3-21D2-487D-B81F-FF329F533B6C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16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9BE9-D103-4382-866E-C8F47C4063D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B036B-CBD2-4442-9558-27FCC616B90A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93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B66C3-731F-4C5C-839B-37240400D11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EEF09-C945-4827-B235-2E6CC0955F33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16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6A9A8-38A7-4831-A756-B890ECF322F4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D757-58DB-4D83-A4D0-663A8F2B4295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FDE5-5D5F-4AF9-BE9C-987275CAC860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8DF9-0EF2-4F57-BE1F-43F432F33DA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2729-237E-4E3B-9850-C0A455030725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0C4D1-9335-41A9-BCC0-72601EDC6D13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1011-7BE3-4925-91C2-F34DDF73954A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3EA7-013D-42A3-8ABC-7CEA95ADF3D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BAC59-0EE7-47D6-A651-51493E553301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D03F1-5179-495B-A5DF-2B6B5393609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6116C-89CF-44F5-B793-28B5B337D19D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C8AB4-21F3-4BCC-A2F1-80BCCF33071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FFCEB-8F67-428D-92E5-24985738161C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FDC8-70BF-4218-B186-C44CBFD2694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9445-E112-4ECE-9079-A35D58D09368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F7BD2-7C4F-4E18-9963-1E0272DA6D7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5CA50C-2317-43BC-A7F0-4E243B44B75F}" type="datetimeFigureOut">
              <a:rPr lang="ru-RU"/>
              <a:pPr>
                <a:defRPr/>
              </a:pPr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777A8C-EFA3-48B9-857C-8A462590E08F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938FC98E-6ECD-43B8-B28F-691698474006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14.05.2015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FCCEE0D-6084-45D5-A6AA-3E10C58C3839}" type="slidenum">
              <a:rPr lang="uk-UA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11" Type="http://schemas.openxmlformats.org/officeDocument/2006/relationships/image" Target="../media/image54.jpeg"/><Relationship Id="rId5" Type="http://schemas.openxmlformats.org/officeDocument/2006/relationships/image" Target="../media/image50.jpeg"/><Relationship Id="rId10" Type="http://schemas.openxmlformats.org/officeDocument/2006/relationships/image" Target="../media/image47.png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227334" name="Заголовок 1"/>
          <p:cNvSpPr>
            <a:spLocks/>
          </p:cNvSpPr>
          <p:nvPr/>
        </p:nvSpPr>
        <p:spPr bwMode="auto">
          <a:xfrm>
            <a:off x="0" y="814684"/>
            <a:ext cx="9144000" cy="13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Національний технічний університет України</a:t>
            </a:r>
            <a:r>
              <a:rPr lang="ru-RU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"Київський політехнічний інститут"</a:t>
            </a:r>
          </a:p>
          <a:p>
            <a:pPr algn="ctr">
              <a:lnSpc>
                <a:spcPct val="85000"/>
              </a:lnSpc>
              <a:defRPr/>
            </a:pPr>
            <a:r>
              <a:rPr lang="uk-UA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Інженерно-фізичний факультет</a:t>
            </a:r>
          </a:p>
          <a:p>
            <a:pPr algn="ctr">
              <a:lnSpc>
                <a:spcPct val="85000"/>
              </a:lnSpc>
              <a:defRPr/>
            </a:pPr>
            <a:r>
              <a:rPr lang="uk-UA" sz="2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Кафедра фізики металів</a:t>
            </a:r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715016"/>
            <a:ext cx="716438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/>
          </p:cNvSpPr>
          <p:nvPr/>
        </p:nvSpPr>
        <p:spPr bwMode="auto">
          <a:xfrm>
            <a:off x="0" y="4805161"/>
            <a:ext cx="9144000" cy="90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Проф. С.І.Сидоренко</a:t>
            </a:r>
            <a:br>
              <a:rPr lang="uk-UA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Доц. Л.Д.Демченко</a:t>
            </a:r>
            <a:endParaRPr lang="uk-UA" sz="32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>
            <a:spLocks/>
          </p:cNvSpPr>
          <p:nvPr/>
        </p:nvSpPr>
        <p:spPr bwMode="auto">
          <a:xfrm>
            <a:off x="0" y="6523382"/>
            <a:ext cx="9144000" cy="33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00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14 травня 2015 р.</a:t>
            </a:r>
            <a:endParaRPr lang="uk-UA" sz="200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4" descr="gerb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9F0B5"/>
              </a:clrFrom>
              <a:clrTo>
                <a:srgbClr val="F9F0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65101"/>
            <a:ext cx="857224" cy="86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2439630"/>
            <a:ext cx="9144000" cy="206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kumimoji="0" lang="uk-UA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Про досвід кафедри фізики металів по залученню студентів і аспірантів </a:t>
            </a: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ea typeface="+mj-ea"/>
                <a:cs typeface="Tahoma" pitchFamily="34" charset="0"/>
              </a:rPr>
              <a:t>до участі в міжнародних </a:t>
            </a:r>
            <a:r>
              <a:rPr kumimoji="0" lang="uk-UA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грантових програмах</a:t>
            </a:r>
            <a:endParaRPr kumimoji="0" lang="ru-RU" sz="3800" b="1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15" name="Picture 8" descr="D:\Марченко\СТУДРАДА\ПРЕЗЕНТАЦІЯ_СтудРада\Фото\placat\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71414"/>
            <a:ext cx="856902" cy="7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66" y="71414"/>
            <a:ext cx="64294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572140"/>
            <a:ext cx="716438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1188928"/>
            <a:ext cx="9144000" cy="352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defRPr/>
            </a:pPr>
            <a:r>
              <a:rPr lang="ru-RU" sz="6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2. </a:t>
            </a:r>
            <a:r>
              <a:rPr lang="ru-RU" sz="6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Кількісні</a:t>
            </a:r>
            <a:r>
              <a:rPr lang="ru-RU" sz="6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характеристики: </a:t>
            </a:r>
            <a:r>
              <a:rPr lang="ru-RU" sz="6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6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6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останніх</a:t>
            </a:r>
            <a:r>
              <a:rPr lang="ru-RU" sz="6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6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років</a:t>
            </a:r>
            <a:endParaRPr lang="ru-RU" sz="66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42852"/>
            <a:ext cx="9144000" cy="533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Лише в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останні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3 роки </a:t>
            </a:r>
            <a:r>
              <a:rPr lang="uk-UA" sz="4000" b="1" dirty="0" smtClean="0">
                <a:solidFill>
                  <a:srgbClr val="0066FF"/>
                </a:solidFill>
                <a:latin typeface="Tahoma" pitchFamily="34" charset="0"/>
              </a:rPr>
              <a:t>студентами кафедри фізики металів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отримано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b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ahoma" pitchFamily="34" charset="0"/>
              </a:rPr>
              <a:t>30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індивідуальних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грантів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за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рахунок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міжнародних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програм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фондів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</a:rPr>
              <a:t> і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</a:rPr>
              <a:t>т.і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. на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наукові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стажування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 в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Швеції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Угорщині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Швейцарії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Японії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Польщі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Греції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Німеччини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Франції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</a:rPr>
              <a:t> та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</a:rPr>
              <a:t>Росії</a:t>
            </a:r>
            <a:endParaRPr lang="uk-UA" sz="4000" b="1" dirty="0">
              <a:solidFill>
                <a:srgbClr val="0066FF"/>
              </a:solidFill>
              <a:latin typeface="Tahoma" pitchFamily="34" charset="0"/>
            </a:endParaRPr>
          </a:p>
        </p:txBody>
      </p:sp>
      <p:pic>
        <p:nvPicPr>
          <p:cNvPr id="3" name="Picture 4" descr="korp-1-old-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" y="5429263"/>
            <a:ext cx="8755063" cy="115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1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-24"/>
            <a:ext cx="9144000" cy="129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Перелік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міжнародних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грантів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проектів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молодих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вчених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студентів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аспірантів</a:t>
            </a:r>
            <a:r>
              <a:rPr lang="ru-RU" sz="33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кафедри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фізики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3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металів</a:t>
            </a:r>
            <a:r>
              <a:rPr lang="ru-RU" sz="33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ru-RU" sz="33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259" y="1285860"/>
            <a:ext cx="9144000" cy="56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1. 7 РП програма Європейського Союзу «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Seventh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Framework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Programme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THEME INCO.2013-9.1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INCO.2013-9.1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Reinforcing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cooperation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European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Neighbourhood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Policy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countries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bridging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gap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between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research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innovation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(R2I-ENP)», проект № 609531 "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NoGAP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С.І. Сидоренко – виконавець, 2014 – 2016 роки;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2. Міжнародна програма УНТЦ (Український науково-технологічний центр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 Science for Business Initiative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», проект № 5774 "СТСО", С.І. Сидоренко – виконавець, квітень 2013 р. – квітень 2014 р.;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3. Програма «CRDF – CGP "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Applied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Energy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Research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Competition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"», США, проект №UKP2-7040-KV-11 "Thin-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film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solar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cells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base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nanocrystalline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silicon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doped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rare-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earth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elements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С.І. Сидоренко – виконавець, 2010 – 2011 роки;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4. Міжнародна програма «VISBY»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Si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 (Шведського інституту) для університетів країн Балтії та їх партнерів, проект № 00210/2012, "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Influence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Surface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Properties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Evolution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Diffusion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Processes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Volume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Thin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Films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Systems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С.І. Сидоренко – виконавець, 01.01.2012 р. – 05.05.2013 р.;</a:t>
            </a:r>
            <a:endParaRPr lang="uk-UA" sz="24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4"/>
            <a:ext cx="9144000" cy="670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5. Міждержавна програма Українсько-Угорського науково-технічного співробітництва, двохсторонній Українсько-Угорський проект науково-технічного співробітництва МОН України № М/84-2009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“Формування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і стабілізація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нанорозмірних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плівок силіциду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NiSi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 монокристалічному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кремнії”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С.І. Сидоренко, О.П. Павлова, Т.І. Вербицька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виконавці,</a:t>
            </a:r>
            <a:b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2009-2010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роки;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6. Міждержавна програма Українсько-Польського науково-технічного співробітництва, проект науково-технічного співробітництва МОН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України №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М/216-2009 від 27 квітня 2009 року «Вплив хімічного складу та параметрів термічної обробки на структуру та властивості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нанокристалічних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магнітом’яких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сплавів на основі заліза», С.І. Сидоренко – науковий керівник, 2009-2010 роки;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7. Міждержавна програма спільних науково-дослідних проектів в рамках співробітництва між Україною та Китайською Народною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</a:t>
            </a:r>
            <a:r>
              <a:rPr lang="uk-UA" sz="18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еспублікою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2011-2012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міжнародний науковий проект МОН України № М/445-2011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від 16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вересня 2011 р. за темою «Створення та дослідження поверхневих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наноструктурних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шарів на виробах високоенергетичними методами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», С.І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Сидоренко – науковий керівник, 2011-2012 роки;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8.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VISBY» Si (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Шведського інституту), проект №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Si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dnr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00699/2009, “Thin metal films – the interplay of structure diffusion and boundaries</a:t>
            </a:r>
            <a:r>
              <a:rPr lang="en-US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”,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С.І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Сидоренко – виконавець, 2009-2011 роки;</a:t>
            </a:r>
          </a:p>
        </p:txBody>
      </p:sp>
    </p:spTree>
    <p:extLst>
      <p:ext uri="{BB962C8B-B14F-4D97-AF65-F5344CB8AC3E}">
        <p14:creationId xmlns:p14="http://schemas.microsoft.com/office/powerpoint/2010/main" val="19414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29817"/>
            <a:ext cx="9144000" cy="61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268288" indent="-2682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9.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JSPS» (Japan Society for the Promotion of Science),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Японія, грант на поїздку до Національного інституту матеріалознавства (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NIMS),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Цукуба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Японія, короткотермінове наукове стажування та участь у міжнародній конференції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Challenges of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Nanomaterials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Science: Towards the Solution of Environment and Energy Problems»,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С.І. Сидоренко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виконавець, липень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2010 р.;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10.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 State fund for fundamental researches of Ukraine – CNRS France»,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№ Ф45.7/001 "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Influence of processes on the surface of thin metal films on phase formation in a bulk",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С.І. Сидоренко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виконавець, 2012-2013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роки;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11. Програма ім. Леонарда Ейлера (ДААД) на проведення наукових досліджень у Німеччині, грант №50744282 "Формування фазового складу в шарах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Fe-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підкладинках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окисненого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Si",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І.А. Владимирський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виконавець, червень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2010 – травень 2011;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12. Програма ім. Леонарда Ейлера (ДААД) на проведення наукових досліджень у Німеччині», грант №55576194 "Вплив структури монокристалічної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підкладинки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на формування фазового складу і властивості плівкових композицій на основі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І.А. Владимирський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виконавець, червень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2012 – травень 2013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;</a:t>
            </a:r>
            <a:endParaRPr lang="uk-UA" sz="18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8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13. Програма Угорського фонду наукових досліджень, грант №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CK 80126 "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Механізм та кінетика низькотемпературних фазових перетворень в плівкових композиціях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/Fe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та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/Ag/Fe",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І.А. Владимирський – виконавець, вересень 2011 – листопад 2011;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14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Програма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«Угорського фонду наукових досліджень», грант №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NF101329 "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Зерногранична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дифузія та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фазоутворення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плівкових композиціях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/Fe,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/Cu/Fe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/Au/Fe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при низькотемпературній термічній обробці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І.А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Владимирський – виконавець, вересень 2013 – жовтень 2013;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15. Програма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JSPS (Japan Society for the Promotion of Science),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Японія, грант "Вплив складу атмосфери термічної обробки на формування фазового складу і структури тонких плівок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 Національному інституті матеріалознавства (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NIMS),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Цукуба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Японія,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І.А.Владимирський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– виконавець, вересень 2012 – листопад 2012;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16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Грант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корпорації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RIGAKU»,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Токіо, Японія, "Експериментальні дослідження і теоретичні розрахунки на основі рентгенівської дифракції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І.А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Владимирський – виконавець липень 2012 р.;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17. Програма «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MaMaSELF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(Master in Materials Sciences Exploring Large Scale Facilities) Erasmus Mundus Program»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категорії "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M2 Grant 2012" "IXS and INS applied for dynamical disorder in aperiodic crystal",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М.А.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вересень 2012 –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вересень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2013 рр.;</a:t>
            </a:r>
          </a:p>
        </p:txBody>
      </p:sp>
    </p:spTree>
    <p:extLst>
      <p:ext uri="{BB962C8B-B14F-4D97-AF65-F5344CB8AC3E}">
        <p14:creationId xmlns:p14="http://schemas.microsoft.com/office/powerpoint/2010/main" val="41848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9878"/>
            <a:ext cx="9144000" cy="49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18.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International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Visegrad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Fund Scholarship»,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категорії "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International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Visegrad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Fund Scholarship 2011",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 наукове стажування №51100251 "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The 3-dimential kinetic Monte Carlo simulations of interface morphology and shift kinetics in nanoparticles. Cu/Co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silicides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formation processes",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М.А.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</a:t>
            </a:r>
            <a:b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                                                           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вересень 2011 – березень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2012р.р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19.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JSPS» (Japan Society for the Promotion of Science),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Японія, грант категорії "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NIMS Internship Program Scholarship 2012", "First-principles study on the growth mechanism of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graphene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on metal surfaces",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М.А.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вересень 2011 р.; 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20. Програма ім. Леонарда Ейлера (ДААД) на проведення наукових досліджень у Німеччині, грант №57042790 "Дослідження впливу поверхні  на процеси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фазоутворення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нанорозмірних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плівкових композиціях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Fe/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 додатковими шарами срібла", Н.Ю.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Сафонова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2013 рік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4205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09333"/>
            <a:ext cx="9144000" cy="56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2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2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2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завершені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21. Програма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International 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Visegrad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Fund Scholarship»,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категорії "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Visegrad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Scholarship Program 2013" "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Дослідження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наномасштабних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реакцій в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тонкоплівкових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системах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Fe/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Н.Ю.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Сафонова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виконавець, вересень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2013 – червень 2014 р.;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22. Програма ім. Леонарда Ейлера (ДААД) на проведення наукових досліджень у Німеччині», грант №57094397 "Дифузійне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фазоутворення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нанорозмірних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тонкоплівкових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композиціях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Fe/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Pt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 додатковим шаром срібла", Н.Ю.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Сафонова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</a:t>
            </a:r>
            <a:b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                                                                                             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квітень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2014р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23. Грант на наукову поїздку до університету м.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Гренобль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Франція,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PhD position,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VitriMetTech-607080»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 програмою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Marie Curie Initial Training Network»,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В.А.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Басих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проф. А. Яворі – науковий керівник, жовтень 2013 р.;</a:t>
            </a:r>
          </a:p>
          <a:p>
            <a:pPr marL="357188" indent="-357188">
              <a:spcAft>
                <a:spcPts val="600"/>
              </a:spcAft>
            </a:pP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24. Грант на наукову поїздку до університету м.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Ульм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Німеччина, 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PhD position,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 «</a:t>
            </a:r>
            <a:r>
              <a:rPr lang="en-US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VitriMetTech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 програмою «</a:t>
            </a:r>
            <a:r>
              <a:rPr lang="en-US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Marie Curie Initial Training Network»,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В.А.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Басих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проф. Ганс </a:t>
            </a:r>
            <a:r>
              <a:rPr lang="uk-UA" sz="18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Фехт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науковий </a:t>
            </a:r>
            <a:r>
              <a:rPr lang="uk-UA" sz="1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керівник, грудень </a:t>
            </a:r>
            <a:r>
              <a:rPr lang="uk-UA" sz="18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2013 р.;</a:t>
            </a:r>
          </a:p>
        </p:txBody>
      </p:sp>
    </p:spTree>
    <p:extLst>
      <p:ext uri="{BB962C8B-B14F-4D97-AF65-F5344CB8AC3E}">
        <p14:creationId xmlns:p14="http://schemas.microsoft.com/office/powerpoint/2010/main" val="29164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09331"/>
            <a:ext cx="9144000" cy="6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3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3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3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6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3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3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36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36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продовжуються</a:t>
            </a:r>
            <a:r>
              <a:rPr lang="ru-RU" sz="36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ru-RU" sz="36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  <a:p>
            <a:pPr marL="357188" indent="-357188">
              <a:spcAft>
                <a:spcPts val="600"/>
              </a:spcAft>
            </a:pPr>
            <a:endParaRPr lang="uk-UA" sz="20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25.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Програма Європейського Союзу «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Erasmus Mundus Scholarship»,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№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FPA nr 2012-0190 "Functionalized Advanced Materials and Engineering",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Г.І. Волкова – виконавець, С.І. Сидоренко – завідувач кафедри, 2013-2014 роки;</a:t>
            </a: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26.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Міжнародна програма «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ESRF visiting scientist contract»,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Франція, грант категорії "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Visiting scientist at ESRF" (European Synchrotron Radiation Facility) – "R &amp; D on scanning micro-SAXS experiments of bone",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М.А.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С.І. Сидоренко – науковий керівник, лютий 2014 р. – лютий 2015 р.;</a:t>
            </a: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27.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Міжнародна програма фонду «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Nanosciences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Fundation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категорії "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Nanosciences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Fundation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PhD Grant 2013", №433285 "Order and disorder at the 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nanoscale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in biological mineral nanoparticles of bone tissues",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М.А.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С.І. Сидоренко – науковий керівник, жовтень 2013 р. – жовтень 2016 р.;</a:t>
            </a:r>
          </a:p>
        </p:txBody>
      </p:sp>
    </p:spTree>
    <p:extLst>
      <p:ext uri="{BB962C8B-B14F-4D97-AF65-F5344CB8AC3E}">
        <p14:creationId xmlns:p14="http://schemas.microsoft.com/office/powerpoint/2010/main" val="24868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4"/>
            <a:ext cx="9144000" cy="705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104000"/>
              </a:lnSpc>
              <a:spcAft>
                <a:spcPts val="600"/>
              </a:spcAft>
            </a:pP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Наукові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проекти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гранти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), </a:t>
            </a:r>
            <a:r>
              <a:rPr lang="ru-RU" sz="4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що</a:t>
            </a:r>
            <a:r>
              <a:rPr lang="ru-RU" sz="4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4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продовжуються</a:t>
            </a:r>
            <a:r>
              <a:rPr lang="ru-RU" sz="4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ru-RU" sz="40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28.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Національного інституту фізико-хімічних досліджень 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RIKEN,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Японія, на виконання досліджень в синхротронному центрі 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SPring-8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 темою "Візуалізація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масопереносу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тонкоплівкових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композиціях під дією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низькоенергетичного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іонного бомбардування та термічного впливу", А.К. Орлов – виконавець, С.І. Сидоренко – науковий керівник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</a:t>
            </a:r>
            <a:b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                                                                       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 травня 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2014року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;</a:t>
            </a: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29.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Університетського коледжу м.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Йовік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(Королівство Норвегія) на наукові поїздки до м.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Йовік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«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Nordic Innovation Conference</a:t>
            </a:r>
            <a:r>
              <a:rPr lang="en-US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»,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І.А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Владимирський – виконавець, травень, серпень та жовтень 2014 року.</a:t>
            </a:r>
          </a:p>
          <a:p>
            <a:pPr marL="444500" indent="-444500">
              <a:spcAft>
                <a:spcPts val="600"/>
              </a:spcAft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30.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Грант на наукову роботу в Варшавському університеті 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технологій, м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Варшава, Польща, 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PhD position,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проект «</a:t>
            </a:r>
            <a:r>
              <a:rPr lang="en-US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VitriMetTech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 (NPITN-GA-2013-607080)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 програмою «</a:t>
            </a:r>
            <a:r>
              <a:rPr lang="en-US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Marie Curie Initial Training Network</a:t>
            </a:r>
            <a:r>
              <a:rPr lang="en-US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»,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В.А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Басих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– виконавець, проф. </a:t>
            </a:r>
            <a:r>
              <a:rPr lang="uk-UA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Тадеуш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Кулик – науковий керівник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</a:t>
            </a:r>
            <a:b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                                                </a:t>
            </a:r>
            <a:r>
              <a:rPr lang="uk-UA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жовтень 2014 р. – жовтень 2017 р.</a:t>
            </a:r>
          </a:p>
        </p:txBody>
      </p:sp>
    </p:spTree>
    <p:extLst>
      <p:ext uri="{BB962C8B-B14F-4D97-AF65-F5344CB8AC3E}">
        <p14:creationId xmlns:p14="http://schemas.microsoft.com/office/powerpoint/2010/main" val="30846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929330"/>
            <a:ext cx="716438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142844" y="714356"/>
            <a:ext cx="9001156" cy="516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marL="541338" indent="-541338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1. Концепція кафедри щодо залучення студентів і аспірантів до участі в міжнародних грантових програмах</a:t>
            </a:r>
          </a:p>
          <a:p>
            <a:pPr marL="541338" indent="-541338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2. Кількісні характеристики: гранти останніх років</a:t>
            </a:r>
          </a:p>
          <a:p>
            <a:pPr marL="541338" indent="-541338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3. Яскраві приклади</a:t>
            </a:r>
          </a:p>
          <a:p>
            <a:pPr marL="541338" indent="-541338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4. Рейтинги, нагороди</a:t>
            </a:r>
          </a:p>
          <a:p>
            <a:pPr marL="541338" indent="-541338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5. Основний висновок</a:t>
            </a:r>
            <a:endParaRPr lang="uk-UA" sz="38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14282" y="-24"/>
            <a:ext cx="8715404" cy="77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ПЛАН</a:t>
            </a: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951" y="5429264"/>
            <a:ext cx="835845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1268442"/>
            <a:ext cx="9144000" cy="237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defRPr/>
            </a:pPr>
            <a:r>
              <a:rPr lang="ru-RU" sz="8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3. </a:t>
            </a:r>
            <a:r>
              <a:rPr lang="ru-RU" sz="88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Яскраві</a:t>
            </a:r>
            <a:r>
              <a:rPr lang="ru-RU" sz="8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88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приклади</a:t>
            </a:r>
            <a:endParaRPr lang="ru-RU" sz="88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0F3E4-32B8-4DFC-908A-4E8D98C696DB}" type="slidenum">
              <a:rPr lang="uk-UA"/>
              <a:pPr>
                <a:defRPr/>
              </a:pPr>
              <a:t>21</a:t>
            </a:fld>
            <a:endParaRPr lang="uk-UA"/>
          </a:p>
        </p:txBody>
      </p:sp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995738" y="33338"/>
            <a:ext cx="5148262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 August 2007 students</a:t>
            </a:r>
            <a:b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N. </a:t>
            </a:r>
            <a:r>
              <a:rPr lang="en-US" sz="29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Marchenko</a:t>
            </a:r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en-US" sz="29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A.Oleshkevich</a:t>
            </a:r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were invited</a:t>
            </a:r>
            <a:r>
              <a:rPr lang="ru-RU" sz="3200" b="1" i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to the world-famous Tokyo University summer school for participation and scientific work on subject “Science of Materials Design”, carried out by President of CODATA (International committee on databases for science and technologies)</a:t>
            </a:r>
            <a:b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9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Prof. Shuichi Iwata</a:t>
            </a:r>
            <a:endParaRPr lang="uk-UA" sz="29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38627" name="Picture 3" descr="NIKON+D80-1045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549275"/>
            <a:ext cx="3897312" cy="568801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кутник 2"/>
          <p:cNvSpPr>
            <a:spLocks noChangeArrowheads="1"/>
          </p:cNvSpPr>
          <p:nvPr/>
        </p:nvSpPr>
        <p:spPr bwMode="auto">
          <a:xfrm>
            <a:off x="0" y="300038"/>
            <a:ext cx="63007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uk-UA" sz="34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 2010 році стажування в Токійському університеті пройшов і </a:t>
            </a:r>
            <a:r>
              <a:rPr lang="uk-UA" sz="34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к.т.н</a:t>
            </a:r>
            <a:r>
              <a:rPr lang="uk-UA" sz="3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кафедри </a:t>
            </a:r>
            <a:r>
              <a:rPr lang="uk-UA" sz="34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фізики металів С.О. </a:t>
            </a:r>
            <a:r>
              <a:rPr lang="uk-UA" sz="34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Замулко</a:t>
            </a:r>
            <a:r>
              <a:rPr lang="uk-UA" sz="34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8675" name="Picture 8" descr="D:\Марченко\СтудРада\Фото\ФА-ФМ-41\Преподаватели\Замулко Сергій Олександрович.JPG"/>
          <p:cNvPicPr>
            <a:picLocks noChangeAspect="1" noChangeArrowheads="1"/>
          </p:cNvPicPr>
          <p:nvPr/>
        </p:nvPicPr>
        <p:blipFill>
          <a:blip r:embed="rId2"/>
          <a:srcRect l="6572" b="21246"/>
          <a:stretch>
            <a:fillRect/>
          </a:stretch>
        </p:blipFill>
        <p:spPr bwMode="auto">
          <a:xfrm>
            <a:off x="6370638" y="71438"/>
            <a:ext cx="2665412" cy="31416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8676" name="Прямокутник 2"/>
          <p:cNvSpPr>
            <a:spLocks noChangeArrowheads="1"/>
          </p:cNvSpPr>
          <p:nvPr/>
        </p:nvSpPr>
        <p:spPr bwMode="auto">
          <a:xfrm>
            <a:off x="3348038" y="3233955"/>
            <a:ext cx="5795962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r>
              <a:rPr lang="uk-UA" sz="3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 2011 році в Національному інституті матеріалознавства (NIMS) Японії пройшла стажування під керівництвом </a:t>
            </a:r>
            <a:r>
              <a:rPr lang="uk-UA" sz="3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проф.Ohno</a:t>
            </a:r>
            <a: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3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магістрантка</a:t>
            </a:r>
            <a:r>
              <a:rPr lang="uk-UA" sz="3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кафедри фізики металів </a:t>
            </a:r>
            <a: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</a:t>
            </a:r>
            <a:r>
              <a:rPr lang="uk-UA" sz="3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JSPS Grant-2011</a:t>
            </a:r>
            <a:r>
              <a:rPr lang="uk-UA" sz="3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).</a:t>
            </a:r>
            <a:endParaRPr lang="uk-UA" sz="30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8677" name="Picture 12"/>
          <p:cNvPicPr>
            <a:picLocks noChangeAspect="1" noChangeArrowheads="1"/>
          </p:cNvPicPr>
          <p:nvPr/>
        </p:nvPicPr>
        <p:blipFill>
          <a:blip r:embed="rId3"/>
          <a:srcRect r="86652" b="81999"/>
          <a:stretch>
            <a:fillRect/>
          </a:stretch>
        </p:blipFill>
        <p:spPr bwMode="auto">
          <a:xfrm>
            <a:off x="171450" y="3357563"/>
            <a:ext cx="317658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C0796-A4E6-4A4E-AFD2-881C7F4E2787}" type="slidenum">
              <a:rPr lang="uk-UA" b="1">
                <a:solidFill>
                  <a:srgbClr val="0066FF"/>
                </a:solidFill>
              </a:rPr>
              <a:pPr>
                <a:defRPr/>
              </a:pPr>
              <a:t>23</a:t>
            </a:fld>
            <a:endParaRPr lang="uk-UA" b="1">
              <a:solidFill>
                <a:srgbClr val="0066FF"/>
              </a:solidFill>
            </a:endParaRPr>
          </a:p>
        </p:txBody>
      </p:sp>
      <p:pic>
        <p:nvPicPr>
          <p:cNvPr id="60419" name="Picture 24" descr="C:\Users\Mariana2\Desktop\ILL_fac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19086"/>
          <a:stretch>
            <a:fillRect/>
          </a:stretch>
        </p:blipFill>
        <p:spPr bwMode="auto">
          <a:xfrm>
            <a:off x="4716017" y="2143116"/>
            <a:ext cx="4306768" cy="190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9" descr="http://www.esrf.eu/about/synchrotron-science/ESRF-02-38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 r="6793" b="18616"/>
          <a:stretch/>
        </p:blipFill>
        <p:spPr bwMode="auto">
          <a:xfrm>
            <a:off x="43942" y="2144047"/>
            <a:ext cx="4171442" cy="19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1319" name="TextBox 20"/>
          <p:cNvSpPr txBox="1">
            <a:spLocks noChangeArrowheads="1"/>
          </p:cNvSpPr>
          <p:nvPr/>
        </p:nvSpPr>
        <p:spPr bwMode="auto">
          <a:xfrm>
            <a:off x="248122" y="4290311"/>
            <a:ext cx="2379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>
                <a:solidFill>
                  <a:srgbClr val="0066FF"/>
                </a:solidFill>
                <a:latin typeface="Calibri" pitchFamily="34" charset="0"/>
              </a:rPr>
              <a:t>Синхротрон </a:t>
            </a: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ESRF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>
                <a:solidFill>
                  <a:srgbClr val="0066FF"/>
                </a:solidFill>
                <a:latin typeface="Calibri" pitchFamily="34" charset="0"/>
              </a:rPr>
              <a:t>(</a:t>
            </a: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European Synchrotron</a:t>
            </a:r>
            <a:r>
              <a:rPr lang="ru-RU" sz="1800" b="1" i="1" dirty="0">
                <a:solidFill>
                  <a:srgbClr val="0066FF"/>
                </a:solidFill>
                <a:latin typeface="Calibri" pitchFamily="34" charset="0"/>
              </a:rPr>
              <a:t/>
            </a:r>
            <a:br>
              <a:rPr lang="ru-RU" sz="1800" b="1" i="1" dirty="0">
                <a:solidFill>
                  <a:srgbClr val="0066FF"/>
                </a:solidFill>
                <a:latin typeface="Calibri" pitchFamily="34" charset="0"/>
              </a:rPr>
            </a:b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Radiation Facility)</a:t>
            </a:r>
            <a:endParaRPr lang="uk-UA" sz="1800" b="1" i="1" dirty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781320" name="TextBox 27"/>
          <p:cNvSpPr txBox="1">
            <a:spLocks noChangeArrowheads="1"/>
          </p:cNvSpPr>
          <p:nvPr/>
        </p:nvSpPr>
        <p:spPr bwMode="auto">
          <a:xfrm>
            <a:off x="6156175" y="4233653"/>
            <a:ext cx="286660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>
                <a:solidFill>
                  <a:srgbClr val="0066FF"/>
                </a:solidFill>
                <a:latin typeface="Calibri" pitchFamily="34" charset="0"/>
              </a:rPr>
              <a:t>Нейтронный реактор </a:t>
            </a: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ILL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(Institute Lane-</a:t>
            </a:r>
            <a:r>
              <a:rPr lang="en-US" sz="1800" b="1" i="1" dirty="0" err="1">
                <a:solidFill>
                  <a:srgbClr val="0066FF"/>
                </a:solidFill>
                <a:latin typeface="Calibri" pitchFamily="34" charset="0"/>
              </a:rPr>
              <a:t>Langevan</a:t>
            </a:r>
            <a:r>
              <a:rPr lang="en-US" sz="1800" b="1" i="1" dirty="0">
                <a:solidFill>
                  <a:srgbClr val="0066FF"/>
                </a:solidFill>
                <a:latin typeface="Calibri" pitchFamily="34" charset="0"/>
              </a:rPr>
              <a:t>)</a:t>
            </a:r>
            <a:endParaRPr lang="uk-UA" sz="1800" b="1" i="1" dirty="0">
              <a:solidFill>
                <a:srgbClr val="0066FF"/>
              </a:solidFill>
              <a:latin typeface="Calibri" pitchFamily="34" charset="0"/>
            </a:endParaRPr>
          </a:p>
        </p:txBody>
      </p:sp>
      <p:pic>
        <p:nvPicPr>
          <p:cNvPr id="15" name="Picture 2" descr="C:\Users\Mariana2\Documents\Фото\Family\ESRF_photo\270CANON\IMG_7065.JPG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20018" r="26634" b="5997"/>
          <a:stretch>
            <a:fillRect/>
          </a:stretch>
        </p:blipFill>
        <p:spPr bwMode="auto">
          <a:xfrm>
            <a:off x="2967646" y="3808615"/>
            <a:ext cx="3005329" cy="2051513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817343"/>
            <a:ext cx="9143999" cy="99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Зараз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Мар’яна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</a:rPr>
              <a:t>продовжує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наукові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дослідження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на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</a:rPr>
              <a:t>унікальному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</a:rPr>
              <a:t>експериментальному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</a:rPr>
              <a:t>обладнанні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в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Університеті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Жозефа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Фур’є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(</a:t>
            </a:r>
            <a:r>
              <a:rPr lang="en-GB" sz="2000" b="1" dirty="0">
                <a:solidFill>
                  <a:srgbClr val="0066FF"/>
                </a:solidFill>
                <a:latin typeface="Tahoma" pitchFamily="34" charset="0"/>
              </a:rPr>
              <a:t>Joseph Fourier University) 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за грантом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</a:rPr>
              <a:t>від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en-GB" sz="2000" b="1" dirty="0" err="1">
                <a:solidFill>
                  <a:srgbClr val="0066FF"/>
                </a:solidFill>
                <a:latin typeface="Tahoma" pitchFamily="34" charset="0"/>
              </a:rPr>
              <a:t>Nanosciences</a:t>
            </a:r>
            <a:r>
              <a:rPr lang="en-GB" sz="2000" b="1" dirty="0">
                <a:solidFill>
                  <a:srgbClr val="0066FF"/>
                </a:solidFill>
                <a:latin typeface="Tahoma" pitchFamily="34" charset="0"/>
              </a:rPr>
              <a:t> Foundation.</a:t>
            </a:r>
            <a:endParaRPr lang="fr-FR" altLang="uk-UA" sz="2000" b="1" dirty="0">
              <a:solidFill>
                <a:srgbClr val="0066FF"/>
              </a:solidFill>
              <a:latin typeface="Calibri"/>
            </a:endParaRPr>
          </a:p>
        </p:txBody>
      </p:sp>
      <p:pic>
        <p:nvPicPr>
          <p:cNvPr id="11" name="Picture 3" descr="\\Comp03\d\DOCUMENTS\СП Ковтун\PHOTO\2014\Нагородж-Владимирского-Вережак-на-Вченій раді-02-06-2014\Вережак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" y="154351"/>
            <a:ext cx="1701904" cy="19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1317" name="Text Box 5"/>
          <p:cNvSpPr txBox="1">
            <a:spLocks noChangeArrowheads="1"/>
          </p:cNvSpPr>
          <p:nvPr/>
        </p:nvSpPr>
        <p:spPr bwMode="auto">
          <a:xfrm>
            <a:off x="1714480" y="71414"/>
            <a:ext cx="74168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Лауреат конкурсу НАН України на кращу дослідну роботу в галузі матеріалознавства серед студентів України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Мар’яна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Вережак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виборола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грант 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наукове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стажування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у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міжнародних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центрах: синхротронному </a:t>
            </a:r>
            <a:r>
              <a:rPr lang="uk-UA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центрі</a:t>
            </a:r>
            <a:r>
              <a:rPr lang="en-GB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European Synchrotron Radiation Facility 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та 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нейтронному </a:t>
            </a:r>
            <a:r>
              <a:rPr lang="ru-RU" sz="2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центрі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ILL, </a:t>
            </a:r>
            <a:r>
              <a:rPr lang="en-GB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Institut</a:t>
            </a:r>
            <a:r>
              <a:rPr lang="en-GB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Laue-</a:t>
            </a:r>
            <a:r>
              <a:rPr lang="en-GB" sz="20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Langevin</a:t>
            </a:r>
            <a:endParaRPr lang="uk-UA" sz="20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defRPr/>
            </a:pPr>
            <a:r>
              <a:rPr lang="en-GB" sz="2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 Гренобль, </a:t>
            </a:r>
            <a:r>
              <a:rPr lang="ru-RU" sz="2000" b="1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Франція</a:t>
            </a: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3778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A880392-F28A-45A3-9363-BFA08F6CDDA9}" type="slidenum">
              <a:rPr lang="uk-UA" sz="1600" b="1">
                <a:latin typeface="Tahoma" pitchFamily="34" charset="0"/>
                <a:cs typeface="Tahoma" pitchFamily="34" charset="0"/>
              </a:rPr>
              <a:pPr>
                <a:defRPr/>
              </a:pPr>
              <a:t>24</a:t>
            </a:fld>
            <a:endParaRPr lang="uk-UA" sz="16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85720" y="6143644"/>
            <a:ext cx="2786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20</a:t>
            </a:r>
            <a:r>
              <a:rPr lang="ru-RU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1</a:t>
            </a:r>
            <a:r>
              <a:rPr lang="uk-UA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3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uk-UA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р.</a:t>
            </a: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pic>
        <p:nvPicPr>
          <p:cNvPr id="4247557" name="Picture 2" descr="Олешкеви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23" y="908051"/>
            <a:ext cx="3061189" cy="352901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4247559" name="Text Box 7"/>
          <p:cNvSpPr txBox="1">
            <a:spLocks noChangeArrowheads="1"/>
          </p:cNvSpPr>
          <p:nvPr/>
        </p:nvSpPr>
        <p:spPr bwMode="auto">
          <a:xfrm>
            <a:off x="3857620" y="642918"/>
            <a:ext cx="513617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Анна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Олешкевич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проходила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наукове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стажування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лабораторії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Ангстрема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університету</a:t>
            </a:r>
            <a:r>
              <a:rPr lang="en-US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м.Уппсала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Королівство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Швеція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період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із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01.01.2013 -01.06.2013</a:t>
            </a:r>
          </a:p>
        </p:txBody>
      </p:sp>
      <p:sp>
        <p:nvSpPr>
          <p:cNvPr id="4247560" name="Text Box 8"/>
          <p:cNvSpPr txBox="1">
            <a:spLocks noChangeArrowheads="1"/>
          </p:cNvSpPr>
          <p:nvPr/>
        </p:nvSpPr>
        <p:spPr bwMode="auto">
          <a:xfrm>
            <a:off x="3481778" y="3966054"/>
            <a:ext cx="566225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також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двічі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відвідувала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синхротрон ESRF (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European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Sycnhrotron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Radiation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Facilities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ru-RU" sz="28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м.Гренобль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Франція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для </a:t>
            </a:r>
            <a:r>
              <a:rPr lang="ru-RU" sz="28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проведення</a:t>
            </a:r>
            <a:r>
              <a:rPr lang="ru-RU" sz="28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дисертаційних</a:t>
            </a:r>
            <a:r>
              <a:rPr lang="ru-RU" sz="28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8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досліджень</a:t>
            </a:r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4247561" name="Text Box 9"/>
          <p:cNvSpPr txBox="1">
            <a:spLocks noChangeArrowheads="1"/>
          </p:cNvSpPr>
          <p:nvPr/>
        </p:nvSpPr>
        <p:spPr bwMode="auto">
          <a:xfrm>
            <a:off x="237393" y="49213"/>
            <a:ext cx="8726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СТАЖУВАННЯ В УНІВЕРСИТЕТАХ-ПАРТНЕРАХ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8590091-3BFC-41A6-9C41-A55DB3EDBBDE}" type="slidenum">
              <a:rPr lang="uk-UA" b="1">
                <a:latin typeface="Tahoma" pitchFamily="34" charset="0"/>
                <a:cs typeface="Tahoma" pitchFamily="34" charset="0"/>
              </a:rPr>
              <a:pPr>
                <a:defRPr/>
              </a:pPr>
              <a:t>25</a:t>
            </a:fld>
            <a:endParaRPr lang="uk-UA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71736" y="1071563"/>
            <a:ext cx="6453569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Наташа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Сафонова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–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Відмінниця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навчання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перемогла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в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конкурсі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здобуття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гранту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Вишеградського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фонду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2013/2014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навчальний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рік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включене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навчання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в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Дебреценському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університеті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під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керівництвом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всесвітньовідомого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фізика-матеріалознавця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,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професора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кафедри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фізики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твердого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тіла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Дебреценського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університету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Д. </a:t>
            </a:r>
            <a:r>
              <a:rPr kumimoji="1" lang="en-US" sz="28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Беке</a:t>
            </a:r>
            <a:r>
              <a:rPr kumimoji="1" lang="en-US" sz="28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.</a:t>
            </a:r>
          </a:p>
        </p:txBody>
      </p:sp>
      <p:pic>
        <p:nvPicPr>
          <p:cNvPr id="4238339" name="Picture 2" descr="IMG_8525"/>
          <p:cNvPicPr>
            <a:picLocks noChangeAspect="1" noChangeArrowheads="1"/>
          </p:cNvPicPr>
          <p:nvPr/>
        </p:nvPicPr>
        <p:blipFill>
          <a:blip r:embed="rId2"/>
          <a:srcRect l="19896" t="17992" r="68123" b="63515"/>
          <a:stretch>
            <a:fillRect/>
          </a:stretch>
        </p:blipFill>
        <p:spPr bwMode="auto">
          <a:xfrm>
            <a:off x="228600" y="868363"/>
            <a:ext cx="1981200" cy="2311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4238340" name="TextBox 5"/>
          <p:cNvSpPr txBox="1">
            <a:spLocks noChangeArrowheads="1"/>
          </p:cNvSpPr>
          <p:nvPr/>
        </p:nvSpPr>
        <p:spPr bwMode="auto">
          <a:xfrm>
            <a:off x="228600" y="3154363"/>
            <a:ext cx="21323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Н.Сафонова</a:t>
            </a:r>
            <a:endParaRPr lang="en-US" sz="2400" b="1" i="0">
              <a:solidFill>
                <a:srgbClr val="0066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endParaRPr lang="en-US" sz="2400" b="1" i="0">
              <a:solidFill>
                <a:srgbClr val="0066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endParaRPr lang="en-US" sz="2400" b="1" i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238341" name="Picture 4" descr="dlbe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35363"/>
            <a:ext cx="1981200" cy="26416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4238342" name="TextBox 9"/>
          <p:cNvSpPr txBox="1">
            <a:spLocks noChangeArrowheads="1"/>
          </p:cNvSpPr>
          <p:nvPr/>
        </p:nvSpPr>
        <p:spPr bwMode="auto">
          <a:xfrm>
            <a:off x="107391" y="6202363"/>
            <a:ext cx="2321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проф. Д.</a:t>
            </a:r>
            <a:r>
              <a:rPr lang="uk-UA" sz="2400" b="1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Беке</a:t>
            </a:r>
            <a:endParaRPr lang="en-US" sz="2400" b="1" i="0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76956" y="53179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kumimoji="1" lang="ru-RU" sz="2000" b="1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Травень</a:t>
            </a:r>
            <a:r>
              <a:rPr kumimoji="1" lang="ru-RU" sz="2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 2013 р.</a:t>
            </a:r>
            <a:endParaRPr kumimoji="1" lang="en-US" b="1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sp>
        <p:nvSpPr>
          <p:cNvPr id="4238344" name="Rectangle 2"/>
          <p:cNvSpPr>
            <a:spLocks noChangeArrowheads="1"/>
          </p:cNvSpPr>
          <p:nvPr/>
        </p:nvSpPr>
        <p:spPr bwMode="auto">
          <a:xfrm>
            <a:off x="0" y="71414"/>
            <a:ext cx="9144000" cy="41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3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СТАЖУВАННЯ В УНІВЕРСИТЕТАХ-ПАРТНЕРАХ</a:t>
            </a:r>
            <a:r>
              <a:rPr lang="ru-RU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endParaRPr lang="uk-UA" sz="30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7" y="4498976"/>
            <a:ext cx="90836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Аспірантка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В.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Басих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виграла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грант на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наукову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роботу в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Варшавській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політехніці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за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Європейською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програмою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«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Marie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Curie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Initial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Training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Network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».</a:t>
            </a:r>
          </a:p>
          <a:p>
            <a:pPr algn="ctr">
              <a:lnSpc>
                <a:spcPct val="80000"/>
              </a:lnSpc>
            </a:pP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Вікторія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так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би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мовити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отримала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благословення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від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самої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Марії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30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Кюрі</a:t>
            </a:r>
            <a:r>
              <a:rPr lang="ru-RU" sz="30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!</a:t>
            </a:r>
          </a:p>
        </p:txBody>
      </p:sp>
      <p:pic>
        <p:nvPicPr>
          <p:cNvPr id="92164" name="Picture 4" descr="IMG_459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52400"/>
            <a:ext cx="56388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448829" y="188640"/>
            <a:ext cx="1552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20</a:t>
            </a:r>
            <a:r>
              <a:rPr lang="uk-UA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14</a:t>
            </a:r>
            <a:r>
              <a:rPr lang="en-US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uk-UA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р.</a:t>
            </a:r>
            <a:endParaRPr lang="en-US" i="0" dirty="0" smtClean="0">
              <a:solidFill>
                <a:srgbClr val="0066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86512" y="1000108"/>
            <a:ext cx="2857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uk-UA" sz="3200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Варшавська політехніка</a:t>
            </a:r>
            <a:endParaRPr lang="en-US" sz="3200" i="0" dirty="0" smtClean="0">
              <a:solidFill>
                <a:srgbClr val="0066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sp8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91440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7" y="2052639"/>
            <a:ext cx="490464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7341577" y="6453189"/>
            <a:ext cx="1748204" cy="33337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5467350" algn="l"/>
              </a:tabLst>
              <a:defRPr/>
            </a:pPr>
            <a:r>
              <a:rPr lang="uk-UA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201</a:t>
            </a:r>
            <a:r>
              <a:rPr lang="en-US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4</a:t>
            </a:r>
            <a:r>
              <a:rPr lang="uk-UA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82950" name="Picture 4" descr="D:\Documents\Poteshkin\Sidorenko\2014\Для Посла Японии 25-09-2014\А-Орл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7025" r="13667" b="17455"/>
          <a:stretch>
            <a:fillRect/>
          </a:stretch>
        </p:blipFill>
        <p:spPr bwMode="auto">
          <a:xfrm>
            <a:off x="6809896" y="1717355"/>
            <a:ext cx="2180239" cy="243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Прямоугольник 2"/>
          <p:cNvSpPr>
            <a:spLocks noChangeArrowheads="1"/>
          </p:cNvSpPr>
          <p:nvPr/>
        </p:nvSpPr>
        <p:spPr bwMode="auto">
          <a:xfrm>
            <a:off x="0" y="26163"/>
            <a:ext cx="9144000" cy="185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5467350" algn="l"/>
              </a:tabLst>
            </a:pPr>
            <a:r>
              <a:rPr lang="uk-UA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Аспірант Андрій Орлов, перший в Україні, хто виборов грант на наукові дослідження в синхротронному центрі </a:t>
            </a:r>
            <a:r>
              <a:rPr lang="en-US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SPring-8</a:t>
            </a:r>
            <a:r>
              <a:rPr lang="uk-UA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Національного інституту фізико-хімічних досліджень</a:t>
            </a:r>
            <a:r>
              <a:rPr lang="en-US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RIKEN</a:t>
            </a:r>
            <a:r>
              <a:rPr lang="uk-UA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(Японія) під керівництвом</a:t>
            </a:r>
            <a:r>
              <a:rPr lang="en-US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uk-UA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д-ра </a:t>
            </a:r>
            <a:r>
              <a:rPr lang="uk-UA" sz="28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Ішикави</a:t>
            </a:r>
            <a:r>
              <a:rPr lang="ru-RU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28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C420C6A-ADAA-4B03-8A76-EEC56847C39F}" type="slidenum">
              <a:rPr lang="uk-UA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uk-UA">
              <a:solidFill>
                <a:srgbClr val="000000"/>
              </a:solidFill>
            </a:endParaRPr>
          </a:p>
        </p:txBody>
      </p:sp>
      <p:pic>
        <p:nvPicPr>
          <p:cNvPr id="4142082" name="Picture 4" descr="C:\Users\nata.KPM\Desktop\ni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/>
          <a:stretch>
            <a:fillRect/>
          </a:stretch>
        </p:blipFill>
        <p:spPr bwMode="auto">
          <a:xfrm>
            <a:off x="6013482" y="2786058"/>
            <a:ext cx="30591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083" name="Picture 3" descr="C:\Users\nata.KPM\Desktop\rigak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/>
          <a:stretch>
            <a:fillRect/>
          </a:stretch>
        </p:blipFill>
        <p:spPr bwMode="auto">
          <a:xfrm>
            <a:off x="179388" y="2484445"/>
            <a:ext cx="32400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2085" name="Прямоугольник 8"/>
          <p:cNvSpPr>
            <a:spLocks noChangeArrowheads="1"/>
          </p:cNvSpPr>
          <p:nvPr/>
        </p:nvSpPr>
        <p:spPr bwMode="auto">
          <a:xfrm>
            <a:off x="2268538" y="1285860"/>
            <a:ext cx="67325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Аспіранти І.Владимирський та А.</a:t>
            </a:r>
            <a:r>
              <a:rPr lang="uk-UA" sz="21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Бурмак</a:t>
            </a:r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на науковому стажуванні у навчально-науковому центрі РИГАКУ</a:t>
            </a:r>
          </a:p>
          <a:p>
            <a:pPr algn="ctr"/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на заводі </a:t>
            </a:r>
            <a:r>
              <a:rPr lang="uk-UA" sz="21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Акішіма</a:t>
            </a:r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 Токіо</a:t>
            </a:r>
          </a:p>
        </p:txBody>
      </p:sp>
      <p:pic>
        <p:nvPicPr>
          <p:cNvPr id="4142086" name="Picture 2" descr="C:\Users\nata.KPM\Desktop\rigak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0097" r="5269" b="9921"/>
          <a:stretch>
            <a:fillRect/>
          </a:stretch>
        </p:blipFill>
        <p:spPr bwMode="auto">
          <a:xfrm>
            <a:off x="2357422" y="3857628"/>
            <a:ext cx="492922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087" name="Picture 20" descr="D:\Марченко\Наша конференция\Конф_15-18_2009\Фото_15.12.09\DSCF22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8968" b="39134"/>
          <a:stretch>
            <a:fillRect/>
          </a:stretch>
        </p:blipFill>
        <p:spPr bwMode="auto">
          <a:xfrm>
            <a:off x="107950" y="188913"/>
            <a:ext cx="2089150" cy="192405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2088" name="Прямоугольник 8"/>
          <p:cNvSpPr>
            <a:spLocks noChangeArrowheads="1"/>
          </p:cNvSpPr>
          <p:nvPr/>
        </p:nvSpPr>
        <p:spPr bwMode="auto">
          <a:xfrm>
            <a:off x="1" y="5857892"/>
            <a:ext cx="235742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1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</a:t>
            </a:r>
            <a:r>
              <a:rPr lang="ru-RU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8 по 14 </a:t>
            </a:r>
            <a:r>
              <a:rPr lang="ru-RU" sz="21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липня</a:t>
            </a:r>
            <a:endParaRPr lang="ru-RU" sz="21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2012 року</a:t>
            </a:r>
          </a:p>
        </p:txBody>
      </p:sp>
      <p:sp>
        <p:nvSpPr>
          <p:cNvPr id="4142089" name="Прямоугольник 8"/>
          <p:cNvSpPr>
            <a:spLocks noChangeArrowheads="1"/>
          </p:cNvSpPr>
          <p:nvPr/>
        </p:nvSpPr>
        <p:spPr bwMode="auto">
          <a:xfrm>
            <a:off x="2268538" y="142852"/>
            <a:ext cx="67325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"Рекордсменом" є </a:t>
            </a:r>
            <a:r>
              <a:rPr lang="uk-UA" sz="2100" b="1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асп</a:t>
            </a:r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І.Владимирський, який був на стажуваннях тричі:</a:t>
            </a:r>
            <a:b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21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 Угорщині і в Японії (двічі).</a:t>
            </a:r>
          </a:p>
        </p:txBody>
      </p:sp>
    </p:spTree>
    <p:extLst>
      <p:ext uri="{BB962C8B-B14F-4D97-AF65-F5344CB8AC3E}">
        <p14:creationId xmlns:p14="http://schemas.microsoft.com/office/powerpoint/2010/main" val="18985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5286388"/>
            <a:ext cx="835845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1268442"/>
            <a:ext cx="9144000" cy="237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defRPr/>
            </a:pPr>
            <a:r>
              <a:rPr lang="ru-RU" sz="8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4. Рейтинги, нагороди</a:t>
            </a: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500702"/>
            <a:ext cx="71643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1071546"/>
            <a:ext cx="9144000" cy="360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defRPr/>
            </a:pP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1. Концепція кафедри щодо залучення студентів і аспірантів</a:t>
            </a:r>
            <a:br>
              <a:rPr lang="uk-UA" sz="5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до участі в міжнародних грантових програмах</a:t>
            </a: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023A28C2-FA3B-45B3-9672-2FB544C543F9}" type="slidenum">
              <a:rPr lang="uk-UA" sz="1400" b="0" i="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30</a:t>
            </a:fld>
            <a:endParaRPr lang="uk-UA" sz="14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84676" name="Picture 2" descr="C:\Users\Mariana2\Documents\Фото\Family\ESRF_photo\270CANON\IMG_7065.JPG"/>
          <p:cNvPicPr>
            <a:picLocks noChangeAspect="1" noChangeArrowheads="1"/>
          </p:cNvPicPr>
          <p:nvPr/>
        </p:nvPicPr>
        <p:blipFill>
          <a:blip r:embed="rId2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01" y="2417984"/>
            <a:ext cx="2559911" cy="305709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14612" y="2299929"/>
            <a:ext cx="64293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ru-RU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С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таттю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,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співавтором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якої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 є</a:t>
            </a:r>
            <a:r>
              <a:rPr kumimoji="1" lang="ru-RU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ru-RU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аспрірантка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Мар'яна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Вережак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, "Phase growth in an amorphous Si-Cu system, as shown by a combination of SNMS, XPS, XRD and APT techniques"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опублікував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відомий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журнал</a:t>
            </a:r>
            <a:r>
              <a:rPr kumimoji="1" lang="uk-UA" sz="2600" b="1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"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Acta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Materialia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" (</a:t>
            </a:r>
            <a:r>
              <a:rPr kumimoji="1" lang="en-US" sz="2600" b="1" i="0" dirty="0" err="1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імпакт-фактор</a:t>
            </a:r>
            <a:r>
              <a:rPr kumimoji="1"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= 3,98)</a:t>
            </a:r>
            <a:r>
              <a:rPr lang="en-US" sz="2600" b="1" i="0" dirty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.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1" lang="uk-UA" sz="3400" i="0" smtClean="0">
                <a:solidFill>
                  <a:srgbClr val="FF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Публікації в журналах з високим імпакт-фактором – це визнання високого рівня наукових результатів !</a:t>
            </a:r>
            <a:endParaRPr kumimoji="1" lang="uk-UA" sz="3400" i="0" smtClean="0">
              <a:solidFill>
                <a:srgbClr val="FF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10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BE45E5E-C44E-46C5-8A8B-A0F0131DF3DF}" type="slidenum">
              <a:rPr lang="uk-UA" sz="1400" b="0" i="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31</a:t>
            </a:fld>
            <a:endParaRPr lang="uk-UA" sz="1400" b="0" i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7161" y="3429000"/>
            <a:ext cx="4807205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Аспірант кафедри фізики металів Андрій Орлов успішно </a:t>
            </a: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здав іспити за результатами навчання в </a:t>
            </a: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рамках "</a:t>
            </a:r>
            <a:r>
              <a:rPr kumimoji="1" lang="en-US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Cheiron</a:t>
            </a:r>
            <a:r>
              <a:rPr kumimoji="1" lang="en-US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School 2014", </a:t>
            </a: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 </a:t>
            </a:r>
            <a:r>
              <a:rPr kumimoji="1" lang="en-US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SPring-8, </a:t>
            </a: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де він знаходиться на науковому стажуванні.</a:t>
            </a:r>
            <a:endParaRPr kumimoji="1" lang="uk-UA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8067158" y="162880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endParaRPr lang="uk-UA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4018" name="Picture 2" descr="А-Орл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78" y="908252"/>
            <a:ext cx="2336265" cy="2592186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19" name="Picture 3" descr="DSCF25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32" y="1148420"/>
            <a:ext cx="3783486" cy="556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409" y="72030"/>
            <a:ext cx="897201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kumimoji="1" lang="ru-RU" sz="36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Міжнародний</a:t>
            </a:r>
            <a: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сертифікат</a:t>
            </a:r>
            <a: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!</a:t>
            </a:r>
            <a:b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kumimoji="1" lang="ru-RU" sz="36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Опановуючи</a:t>
            </a:r>
            <a: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нові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знання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– в </a:t>
            </a:r>
            <a:r>
              <a:rPr kumimoji="1" lang="ru-RU" sz="36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Японії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!</a:t>
            </a:r>
            <a:endParaRPr kumimoji="1" lang="uk-UA" sz="3600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A02F314-40B3-45E2-ADD5-7B37B42FD361}" type="slidenum">
              <a:rPr lang="uk-UA"/>
              <a:pPr>
                <a:defRPr/>
              </a:pPr>
              <a:t>32</a:t>
            </a:fld>
            <a:endParaRPr lang="uk-UA"/>
          </a:p>
        </p:txBody>
      </p:sp>
      <p:sp>
        <p:nvSpPr>
          <p:cNvPr id="3618818" name="Rectangle 2"/>
          <p:cNvSpPr>
            <a:spLocks noChangeArrowheads="1"/>
          </p:cNvSpPr>
          <p:nvPr/>
        </p:nvSpPr>
        <p:spPr bwMode="auto">
          <a:xfrm>
            <a:off x="0" y="25400"/>
            <a:ext cx="91440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42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Досягнення, нагороди, відзнаки</a:t>
            </a:r>
          </a:p>
        </p:txBody>
      </p:sp>
      <p:pic>
        <p:nvPicPr>
          <p:cNvPr id="3618819" name="Picture 3" descr="Сертифікат_Владимирський_Рігак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620713"/>
            <a:ext cx="4298950" cy="6192837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3618820" name="Picture 4" descr="Сертифікат_Бурмак_Рігак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47700"/>
            <a:ext cx="4392613" cy="6165850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650" y="6400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ru-RU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</a:t>
            </a:r>
            <a:r>
              <a:rPr lang="uk-UA" sz="30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р.</a:t>
            </a:r>
            <a:endParaRPr lang="en-US" sz="30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EC7E6-6D81-431A-BFB8-9E6049B001FC}" type="slidenum">
              <a:rPr lang="uk-UA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33</a:t>
            </a:fld>
            <a:endParaRPr lang="uk-U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4866" name="Rectangle 2"/>
          <p:cNvSpPr>
            <a:spLocks noGrp="1"/>
          </p:cNvSpPr>
          <p:nvPr>
            <p:ph type="title"/>
          </p:nvPr>
        </p:nvSpPr>
        <p:spPr>
          <a:xfrm>
            <a:off x="0" y="107805"/>
            <a:ext cx="9144000" cy="1261884"/>
          </a:xfrm>
          <a:noFill/>
        </p:spPr>
        <p:txBody>
          <a:bodyPr>
            <a:spAutoFit/>
          </a:bodyPr>
          <a:lstStyle/>
          <a:p>
            <a:r>
              <a:rPr lang="uk-UA" sz="3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Студенти і молоді вчені – переможці конкурсів НАН України:</a:t>
            </a:r>
            <a:endParaRPr lang="en-US" sz="3800" b="1" u="sng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0" y="6003973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536575" algn="ctr"/>
            <a:r>
              <a:rPr lang="uk-UA" sz="25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А. Олешкевич (високий рівень фундаментальних досліджень) та Ю. Віцюк (10 патентів!).</a:t>
            </a:r>
            <a:endParaRPr lang="en-US" sz="250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6486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" y="3471067"/>
            <a:ext cx="1797030" cy="255032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48219" y="1844019"/>
            <a:ext cx="590522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10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–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Ю.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Віцюк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Проф.Т.А.Роїк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);</a:t>
            </a:r>
            <a:endParaRPr lang="en-US" sz="380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1945704" y="4744333"/>
            <a:ext cx="691356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2010 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– 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А.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Олешкевич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</a:t>
            </a:r>
            <a:r>
              <a:rPr lang="uk-UA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(</a:t>
            </a:r>
            <a:r>
              <a:rPr lang="uk-UA" sz="38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Проф.С.М.Волошко</a:t>
            </a:r>
            <a:r>
              <a:rPr lang="en-US" sz="3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).</a:t>
            </a:r>
          </a:p>
        </p:txBody>
      </p:sp>
      <p:pic>
        <p:nvPicPr>
          <p:cNvPr id="164872" name="Picture 5" descr="done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43243" b="4172"/>
          <a:stretch/>
        </p:blipFill>
        <p:spPr bwMode="auto">
          <a:xfrm>
            <a:off x="6011884" y="1572841"/>
            <a:ext cx="2052617" cy="310881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882650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404938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927225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449513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906713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3363913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821113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4278313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uk-UA" sz="3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Переможці конкурсу НАН України</a:t>
            </a:r>
            <a:endParaRPr lang="en-US" sz="3200" i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3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"На здобуття премій для молодих учених і студентів вищих навчальних закладів за кращі наукові роботи"</a:t>
            </a:r>
            <a:r>
              <a:rPr lang="uk-UA" sz="3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5169" y="1989141"/>
            <a:ext cx="7057292" cy="234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55600" indent="-355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1325563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847850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2370138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892425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33496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38068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42640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47212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Aft>
                <a:spcPct val="15000"/>
              </a:spcAft>
            </a:pP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1) Золота медаль (</a:t>
            </a: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перше місце) </a:t>
            </a: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 конкурсі наукових робіт студентів </a:t>
            </a: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— магістрантка кафедри фізики металів М. Вережак за роботу "</a:t>
            </a:r>
            <a:r>
              <a:rPr lang="ru-RU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Нові підходи до кристалографічних характеристик аперіодичних структур на основі даних розсіювання синхротронного та нейтронного випромінення</a:t>
            </a: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";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4662" y="4340257"/>
            <a:ext cx="7309338" cy="234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539750" indent="-2762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1325563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847850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2370138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892425" indent="-3429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33496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38068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42640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4721225" indent="-3429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Aft>
                <a:spcPct val="15000"/>
              </a:spcAft>
            </a:pPr>
            <a:r>
              <a:rPr lang="uk-UA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2) Грамота (друге місце) в конкурсі наукових робіт молодих вчених — аспірант кафедри фізики металів І.Владимирський в конкурсі наукових робіт молодих вчених за роботу "</a:t>
            </a:r>
            <a:r>
              <a:rPr lang="ru-RU" sz="22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Фазові перетворення, структура та властивості нанорозмірних плівкових композицій Fe/Pt".</a:t>
            </a:r>
            <a:endParaRPr lang="uk-UA" sz="2200" i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3666" name="Picture 2" descr="C:\Users\Mariana2\Documents\Фото\Family\ESRF_photo\270CANON\IMG_7065.JPG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90" y="1916117"/>
            <a:ext cx="1883019" cy="224948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7846" name="Picture 3" descr="D:\Марченко\СТУДРАДА\ПРЕЗЕНТАЦІЯ_СтудРада\Фото\плакат робота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7" y="4354576"/>
            <a:ext cx="1866900" cy="23764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162" y="6400800"/>
            <a:ext cx="140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ru-RU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uk-UA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р.</a:t>
            </a:r>
            <a:endParaRPr lang="en-US" sz="300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2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BE45E5E-C44E-46C5-8A8B-A0F0131DF3DF}" type="slidenum">
              <a:rPr lang="uk-UA" sz="1400" b="0" i="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35</a:t>
            </a:fld>
            <a:endParaRPr lang="uk-UA" sz="1400" b="0" i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627715" name="Picture 3" descr="Грамота-2014-Вережак-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97" y="6902"/>
            <a:ext cx="4437007" cy="66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38" name="Picture 2" descr="Грамота-2014-Владимирский-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225" y="14287"/>
            <a:ext cx="4241199" cy="67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596336" y="332658"/>
            <a:ext cx="1120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smtClean="0">
                <a:solidFill>
                  <a:srgbClr val="FF0000"/>
                </a:solidFill>
                <a:latin typeface="Calibri"/>
                <a:sym typeface="Wingdings 2" pitchFamily="18" charset="2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1240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BE45E5E-C44E-46C5-8A8B-A0F0131DF3DF}" type="slidenum">
              <a:rPr lang="uk-UA" sz="1400" b="0" i="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36</a:t>
            </a:fld>
            <a:endParaRPr lang="uk-UA" sz="1400" b="0" i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14" y="15697"/>
            <a:ext cx="9001144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Конкурс НАН України на здобуття премій для молодих учених і студентів вищих навчальних закладів за кращі наукові роботи.</a:t>
            </a:r>
            <a:endParaRPr kumimoji="1" lang="uk-UA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114" y="5866364"/>
            <a:ext cx="88210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Аспіранти</a:t>
            </a:r>
            <a:r>
              <a:rPr kumimoji="1" lang="ru-RU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 І.А. </a:t>
            </a:r>
            <a:r>
              <a:rPr kumimoji="1" lang="ru-RU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Владимирський</a:t>
            </a:r>
            <a:r>
              <a:rPr kumimoji="1" lang="ru-RU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 та </a:t>
            </a:r>
            <a:r>
              <a:rPr kumimoji="1" lang="ru-RU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М.А. </a:t>
            </a:r>
            <a:r>
              <a:rPr kumimoji="1" lang="ru-RU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Вережак</a:t>
            </a:r>
            <a:r>
              <a:rPr kumimoji="1" lang="ru-RU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 – </a:t>
            </a:r>
            <a:r>
              <a:rPr kumimoji="1" lang="ru-RU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переможці</a:t>
            </a:r>
            <a:r>
              <a:rPr kumimoji="1" lang="ru-RU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ヒラギノ角ゴ Pro W3" pitchFamily="-107" charset="-128"/>
                <a:cs typeface="Tahoma" pitchFamily="34" charset="0"/>
              </a:rPr>
              <a:t> конкурсу</a:t>
            </a:r>
            <a:endParaRPr kumimoji="1" lang="en-US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pic>
        <p:nvPicPr>
          <p:cNvPr id="627714" name="Picture 2" descr="IMG_700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931" y="1282975"/>
            <a:ext cx="3149790" cy="459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6" name="Picture 4" descr="DSC0768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448" y="1284893"/>
            <a:ext cx="3167543" cy="45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04682" y="1628801"/>
            <a:ext cx="1120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smtClean="0">
                <a:solidFill>
                  <a:srgbClr val="FF0000"/>
                </a:solidFill>
                <a:latin typeface="Calibri"/>
                <a:sym typeface="Wingdings 2" pitchFamily="18" charset="2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9721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A20B3-4C92-4359-AE90-55AA0E133EE4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114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2729" y="0"/>
            <a:ext cx="8715375" cy="1143000"/>
          </a:xfrm>
        </p:spPr>
        <p:txBody>
          <a:bodyPr/>
          <a:lstStyle/>
          <a:p>
            <a:r>
              <a:rPr lang="uk-UA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І. Володимирський – преміант </a:t>
            </a:r>
            <a:br>
              <a:rPr lang="uk-UA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uk-UA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Київського міського голови </a:t>
            </a:r>
          </a:p>
        </p:txBody>
      </p:sp>
      <p:pic>
        <p:nvPicPr>
          <p:cNvPr id="1811459" name="Picture 2" descr="D:\Марченко\СтудРада\Фото\премия_КМД_2010\DSC_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9" y="1174750"/>
            <a:ext cx="4143375" cy="56261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1461" name="Picture 3" descr="D:\Мои документы\Desktop\11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182688"/>
            <a:ext cx="3943350" cy="55895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1F462-E961-43B0-8887-C0995DAE4A41}" type="slidenum">
              <a:rPr lang="uk-UA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uk-UA">
              <a:solidFill>
                <a:srgbClr val="000000"/>
              </a:solidFill>
            </a:endParaRPr>
          </a:p>
        </p:txBody>
      </p:sp>
      <p:sp>
        <p:nvSpPr>
          <p:cNvPr id="1879042" name="Rectangle 2"/>
          <p:cNvSpPr>
            <a:spLocks noChangeArrowheads="1"/>
          </p:cNvSpPr>
          <p:nvPr/>
        </p:nvSpPr>
        <p:spPr bwMode="auto">
          <a:xfrm>
            <a:off x="0" y="2"/>
            <a:ext cx="9144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Отримано нагороду</a:t>
            </a:r>
          </a:p>
        </p:txBody>
      </p:sp>
      <p:pic>
        <p:nvPicPr>
          <p:cNvPr id="1879043" name="Picture 3" descr="mako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" y="798513"/>
            <a:ext cx="9018587" cy="5954712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650" y="0"/>
            <a:ext cx="1403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20</a:t>
            </a:r>
            <a:r>
              <a:rPr lang="ru-RU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</a:t>
            </a:r>
            <a:r>
              <a:rPr lang="uk-UA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  <a:r>
              <a:rPr lang="en-US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uk-UA" sz="30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р.</a:t>
            </a:r>
            <a:endParaRPr lang="en-US" sz="30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8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483748-BC93-4F34-BD0F-114DEECC037C}" type="slidenum">
              <a:rPr lang="uk-UA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uk-UA">
              <a:solidFill>
                <a:srgbClr val="000000"/>
              </a:solidFill>
            </a:endParaRPr>
          </a:p>
        </p:txBody>
      </p:sp>
      <p:sp>
        <p:nvSpPr>
          <p:cNvPr id="1880066" name="Rectangle 2"/>
          <p:cNvSpPr>
            <a:spLocks noChangeArrowheads="1"/>
          </p:cNvSpPr>
          <p:nvPr/>
        </p:nvSpPr>
        <p:spPr bwMode="auto">
          <a:xfrm>
            <a:off x="0" y="2"/>
            <a:ext cx="91440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Отримано нагороду</a:t>
            </a:r>
          </a:p>
        </p:txBody>
      </p:sp>
      <p:pic>
        <p:nvPicPr>
          <p:cNvPr id="1880067" name="Picture 3" descr="mako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" y="620713"/>
            <a:ext cx="8980487" cy="6154737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650" y="0"/>
            <a:ext cx="1403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000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20</a:t>
            </a:r>
            <a:r>
              <a:rPr lang="ru-RU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</a:t>
            </a:r>
            <a:r>
              <a:rPr lang="uk-UA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  <a:r>
              <a:rPr lang="en-US" sz="3000" i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uk-UA" sz="30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р.</a:t>
            </a:r>
            <a:endParaRPr lang="en-US" sz="30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1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96966"/>
            <a:ext cx="9144000" cy="654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ru-RU" sz="4200" b="1" dirty="0" err="1" smtClean="0">
                <a:solidFill>
                  <a:srgbClr val="0066FF"/>
                </a:solidFill>
                <a:latin typeface="Tahoma" pitchFamily="34" charset="0"/>
              </a:rPr>
              <a:t>Політика</a:t>
            </a:r>
            <a:r>
              <a:rPr lang="ru-RU" sz="42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200" b="1" dirty="0" err="1" smtClean="0">
                <a:solidFill>
                  <a:srgbClr val="0066FF"/>
                </a:solidFill>
                <a:latin typeface="Tahoma" pitchFamily="34" charset="0"/>
              </a:rPr>
              <a:t>щодо</a:t>
            </a:r>
            <a:r>
              <a:rPr lang="ru-RU" sz="42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200" b="1" dirty="0" err="1" smtClean="0">
                <a:solidFill>
                  <a:srgbClr val="0066FF"/>
                </a:solidFill>
                <a:latin typeface="Tahoma" pitchFamily="34" charset="0"/>
              </a:rPr>
              <a:t>підготовки</a:t>
            </a:r>
            <a:r>
              <a:rPr lang="ru-RU" sz="42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4200" b="1" dirty="0" err="1" smtClean="0">
                <a:solidFill>
                  <a:srgbClr val="0066FF"/>
                </a:solidFill>
                <a:latin typeface="Tahoma" pitchFamily="34" charset="0"/>
              </a:rPr>
              <a:t>кандидатів</a:t>
            </a:r>
            <a:r>
              <a:rPr lang="ru-RU" sz="4200" b="1" dirty="0" smtClean="0">
                <a:solidFill>
                  <a:srgbClr val="0066FF"/>
                </a:solidFill>
                <a:latin typeface="Tahoma" pitchFamily="34" charset="0"/>
              </a:rPr>
              <a:t> наук – як </a:t>
            </a:r>
            <a:r>
              <a:rPr lang="uk-UA" sz="4200" b="1" dirty="0" smtClean="0">
                <a:solidFill>
                  <a:srgbClr val="0066FF"/>
                </a:solidFill>
                <a:latin typeface="Tahoma" pitchFamily="34" charset="0"/>
              </a:rPr>
              <a:t>складова </a:t>
            </a:r>
            <a:r>
              <a:rPr lang="uk-UA" sz="4200" b="1" dirty="0">
                <a:solidFill>
                  <a:srgbClr val="0066FF"/>
                </a:solidFill>
                <a:latin typeface="Tahoma" pitchFamily="34" charset="0"/>
              </a:rPr>
              <a:t>концепції розвитку міжнародних </a:t>
            </a:r>
            <a:r>
              <a:rPr lang="uk-UA" sz="4200" b="1" dirty="0" smtClean="0">
                <a:solidFill>
                  <a:srgbClr val="0066FF"/>
                </a:solidFill>
                <a:latin typeface="Tahoma" pitchFamily="34" charset="0"/>
              </a:rPr>
              <a:t>зв’язків кафедри: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4200" b="1" dirty="0" smtClean="0">
                <a:solidFill>
                  <a:srgbClr val="0066FF"/>
                </a:solidFill>
                <a:latin typeface="Tahoma" pitchFamily="34" charset="0"/>
              </a:rPr>
              <a:t>направлення </a:t>
            </a:r>
            <a:r>
              <a:rPr lang="uk-UA" sz="4200" b="1" dirty="0">
                <a:solidFill>
                  <a:srgbClr val="0066FF"/>
                </a:solidFill>
                <a:latin typeface="Tahoma" pitchFamily="34" charset="0"/>
              </a:rPr>
              <a:t>магістрантів і аспірантів на наукове стажування за кордоном, виконання запланованих експериментів на дослідницькій базі зарубіжних університетів-партнерів</a:t>
            </a:r>
            <a:r>
              <a:rPr lang="uk-UA" sz="4200" b="1" dirty="0" smtClean="0">
                <a:solidFill>
                  <a:srgbClr val="0066FF"/>
                </a:solidFill>
                <a:latin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0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5CA8AFBA-790B-4D41-B2CA-CA2E30B30A27}" type="slidenum">
              <a:rPr lang="uk-UA" sz="1400" i="0" smtClean="0">
                <a:solidFill>
                  <a:srgbClr val="000000"/>
                </a:solidFill>
                <a:cs typeface="Tahoma" pitchFamily="34" charset="0"/>
              </a:rPr>
              <a:pPr eaLnBrk="1" hangingPunct="1"/>
              <a:t>40</a:t>
            </a:fld>
            <a:endParaRPr lang="uk-UA" sz="1400" i="0" smtClean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95148" y="6492876"/>
            <a:ext cx="1548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20</a:t>
            </a:r>
            <a:r>
              <a:rPr lang="ru-RU" sz="240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1</a:t>
            </a:r>
            <a:r>
              <a:rPr lang="uk-UA" sz="240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4</a:t>
            </a:r>
            <a:r>
              <a:rPr lang="en-US" sz="240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uk-UA" sz="240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р.</a:t>
            </a:r>
            <a:endParaRPr lang="en-US" sz="2400" smtClean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0" y="1198488"/>
            <a:ext cx="9144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457200" indent="-457200" eaLnBrk="0" hangingPunct="0">
              <a:spcAft>
                <a:spcPts val="1200"/>
              </a:spcAft>
              <a:buFontTx/>
              <a:buAutoNum type="arabicPeriod"/>
              <a:defRPr/>
            </a:pPr>
            <a:r>
              <a:rPr lang="ru-RU" sz="24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Отримують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стипендію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імені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професора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М.В.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Білоуса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1.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Саніна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Є.О. 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ФМ-01);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2. Сафонова Н.Ю. (гр. ФМ-81м);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3.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Зінова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О.С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(гр. ФМ-01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).</a:t>
            </a:r>
          </a:p>
          <a:p>
            <a:pPr eaLnBrk="0" hangingPunct="0">
              <a:spcAft>
                <a:spcPts val="0"/>
              </a:spcAft>
              <a:defRPr/>
            </a:pP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Отримують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стипендію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імені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академіка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В.Н.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Гриднєва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 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1.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Броварник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Ірина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ФМ-11);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2. Гавриков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Олександр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ФМ-11);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3.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Фаловська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Анастасія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ФМ-11);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4. Пашкевич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Микола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ФА-01);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5. Круглов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Іван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група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ФА-01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);</a:t>
            </a:r>
          </a:p>
          <a:p>
            <a:pPr marL="357188" indent="-357188" eaLnBrk="0" hangingPunct="0">
              <a:defRPr/>
            </a:pP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6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Федоров 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Марк 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(гр. ФМ-01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).</a:t>
            </a:r>
            <a:endParaRPr lang="ru-RU" sz="2400" b="1" i="0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8181" name="Заголовок 1"/>
          <p:cNvSpPr>
            <a:spLocks/>
          </p:cNvSpPr>
          <p:nvPr/>
        </p:nvSpPr>
        <p:spPr bwMode="auto">
          <a:xfrm>
            <a:off x="0" y="4752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4000" b="1" i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Іменні стипендіати кафедри фізики металів: </a:t>
            </a:r>
            <a:endParaRPr lang="uk-UA" sz="4000" b="1" i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5CA8AFBA-790B-4D41-B2CA-CA2E30B30A27}" type="slidenum">
              <a:rPr lang="uk-UA" sz="1400" i="0" smtClean="0">
                <a:solidFill>
                  <a:srgbClr val="0066FF"/>
                </a:solidFill>
                <a:cs typeface="Tahoma" pitchFamily="34" charset="0"/>
              </a:rPr>
              <a:pPr eaLnBrk="1" hangingPunct="1"/>
              <a:t>41</a:t>
            </a:fld>
            <a:endParaRPr lang="uk-UA" sz="1400" i="0" smtClean="0">
              <a:solidFill>
                <a:srgbClr val="0066FF"/>
              </a:solidFill>
              <a:cs typeface="Tahoma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95148" y="6492876"/>
            <a:ext cx="1548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20</a:t>
            </a:r>
            <a:r>
              <a:rPr lang="ru-RU" sz="240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</a:t>
            </a:r>
            <a:r>
              <a:rPr lang="uk-UA" sz="240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</a:t>
            </a:r>
            <a:r>
              <a:rPr lang="en-US" sz="240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uk-UA" sz="2400" smtClean="0">
                <a:solidFill>
                  <a:srgbClr val="0066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р.</a:t>
            </a:r>
            <a:endParaRPr lang="en-US" sz="2400" smtClean="0">
              <a:solidFill>
                <a:srgbClr val="0066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0" y="1428736"/>
            <a:ext cx="91440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357188" indent="-357188" eaLnBrk="0" hangingPunct="0">
              <a:spcAft>
                <a:spcPts val="1200"/>
              </a:spcAft>
              <a:defRPr/>
            </a:pP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3. </a:t>
            </a:r>
            <a:r>
              <a:rPr lang="ru-RU" sz="24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Студенти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Холіна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Є.О. та Гафаров А. (гр. ФМ-01);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Круглов І.О. (гр. ФА-01)  перемогли у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конкурсі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Стипендіальної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програми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«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Завтра.UA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</a:t>
            </a:r>
            <a:b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                                                 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Фонду </a:t>
            </a:r>
            <a:r>
              <a:rPr lang="ru-RU" sz="24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Віктора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Пінчука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;</a:t>
            </a:r>
          </a:p>
          <a:p>
            <a:pPr eaLnBrk="0" hangingPunct="0">
              <a:defRPr/>
            </a:pP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Отримують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стипендію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імені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професора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А.П.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Сьомика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: </a:t>
            </a:r>
            <a:b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   1.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Холіна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Є.О. (гр. ФМ-01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);</a:t>
            </a:r>
          </a:p>
          <a:p>
            <a:pPr marL="357188" indent="-357188" eaLnBrk="0" hangingPunct="0">
              <a:defRPr/>
            </a:pP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ru-RU" sz="24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ru-RU" sz="2400" b="1" i="0" dirty="0" err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Броварнік</a:t>
            </a:r>
            <a:r>
              <a:rPr lang="ru-RU" sz="2400" b="1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І.В. (гр. ФМ-11).</a:t>
            </a:r>
          </a:p>
        </p:txBody>
      </p:sp>
      <p:sp>
        <p:nvSpPr>
          <p:cNvPr id="178181" name="Заголовок 1"/>
          <p:cNvSpPr>
            <a:spLocks/>
          </p:cNvSpPr>
          <p:nvPr/>
        </p:nvSpPr>
        <p:spPr bwMode="auto">
          <a:xfrm>
            <a:off x="0" y="4752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4000" b="1" i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Іменні стипендіати кафедри фізики металів: </a:t>
            </a:r>
            <a:endParaRPr lang="uk-UA" sz="4000" b="1" i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558342_101815433309288_204691628_n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51" y="260350"/>
            <a:ext cx="1942345" cy="2005357"/>
          </a:xfrm>
          <a:prstGeom prst="rect">
            <a:avLst/>
          </a:prstGeom>
          <a:noFill/>
          <a:ln w="285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Диплом_Калиндрузь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3" y="260350"/>
            <a:ext cx="4591050" cy="633730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674932" y="2698987"/>
            <a:ext cx="445341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altLang="ja-JP" sz="28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ВІТАЄМО</a:t>
            </a:r>
            <a:r>
              <a:rPr lang="en-US" altLang="ja-JP" sz="28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en-US" altLang="ja-JP" sz="28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uk-UA" altLang="ja-JP" sz="28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Богдана </a:t>
            </a:r>
            <a:r>
              <a:rPr lang="uk-UA" altLang="ja-JP" sz="28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Калиндрузя</a:t>
            </a:r>
            <a:r>
              <a:rPr lang="uk-UA" altLang="ja-JP" sz="28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!</a:t>
            </a:r>
          </a:p>
          <a:p>
            <a:pPr algn="ctr"/>
            <a:r>
              <a:rPr lang="ru-RU" altLang="ja-JP" sz="20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ru-RU" sz="2000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uk-UA" altLang="ja-JP" sz="2000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Першокурсник кафедри виборов 1 місце у II етапі ХІV Всеукраїнського чемпіонату інформаційних технологій «</a:t>
            </a:r>
            <a:r>
              <a:rPr lang="uk-UA" altLang="ja-JP" sz="2000" i="0" dirty="0" err="1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Екософт</a:t>
            </a:r>
            <a:r>
              <a:rPr lang="uk-UA" altLang="ja-JP" sz="2000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-2015</a:t>
            </a:r>
            <a:r>
              <a:rPr lang="uk-UA" altLang="ja-JP" sz="2000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»</a:t>
            </a:r>
            <a:r>
              <a:rPr lang="uk-UA" altLang="ja-JP" sz="2000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у номінації </a:t>
            </a:r>
            <a:r>
              <a:rPr lang="uk-UA" altLang="ja-JP" sz="2000" i="0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</a:t>
            </a:r>
            <a:r>
              <a:rPr lang="uk-UA" altLang="ja-JP" sz="2000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за стильність оформлення та якісний інтерфейс".</a:t>
            </a:r>
          </a:p>
        </p:txBody>
      </p:sp>
    </p:spTree>
    <p:extLst>
      <p:ext uri="{BB962C8B-B14F-4D97-AF65-F5344CB8AC3E}">
        <p14:creationId xmlns:p14="http://schemas.microsoft.com/office/powerpoint/2010/main" val="40857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BE45E5E-C44E-46C5-8A8B-A0F0131DF3DF}" type="slidenum">
              <a:rPr lang="uk-UA" sz="1400" b="0" i="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43</a:t>
            </a:fld>
            <a:endParaRPr lang="uk-UA" sz="14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0" y="4784"/>
            <a:ext cx="9144000" cy="287337"/>
          </a:xfrm>
          <a:prstGeom prst="roundRect">
            <a:avLst>
              <a:gd name="adj" fmla="val 3630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ru-RU" sz="2200" i="0">
              <a:solidFill>
                <a:srgbClr val="0000CC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132888" y="4885536"/>
            <a:ext cx="4963280" cy="202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 </a:t>
            </a:r>
            <a:r>
              <a:rPr kumimoji="1" lang="uk-UA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групи ФМ-21 </a:t>
            </a:r>
            <a: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Руслан </a:t>
            </a:r>
            <a:r>
              <a:rPr kumimoji="1" lang="uk-UA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Лисюк</a:t>
            </a: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зайняв 2 місце на студентській міжнародній  </a:t>
            </a:r>
            <a:r>
              <a:rPr kumimoji="1" lang="uk-UA" sz="24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інтернет-олімпіаді</a:t>
            </a:r>
            <a: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uk-UA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з фізики та англійської </a:t>
            </a:r>
            <a:r>
              <a:rPr kumimoji="1" lang="uk-UA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мови.</a:t>
            </a:r>
            <a:endParaRPr kumimoji="1" lang="en-US" sz="2400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pic>
        <p:nvPicPr>
          <p:cNvPr id="181254" name="Picture 6" descr="Руслан_Лисюк_2к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1491" y="395784"/>
            <a:ext cx="4032715" cy="44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7" descr="Руслан_Лисюк_грамот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2" y="374349"/>
            <a:ext cx="4121073" cy="636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0" name="Picture 2" descr="10501610_1442738255985531_4536135445630121897_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89" y="1108057"/>
            <a:ext cx="4071327" cy="54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7BE45E5E-C44E-46C5-8A8B-A0F0131DF3DF}" type="slidenum">
              <a:rPr lang="uk-UA" sz="1400" b="0" i="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44</a:t>
            </a:fld>
            <a:endParaRPr lang="uk-UA" sz="14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14" y="15690"/>
            <a:ext cx="90011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Переможці Конкурсу 2013/2014 Стипендіальної програми «</a:t>
            </a:r>
            <a:r>
              <a:rPr kumimoji="1" lang="uk-UA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Завтра.UA</a:t>
            </a:r>
            <a:r>
              <a:rPr kumimoji="1" lang="uk-UA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» Фонду Віктора Пінчука!</a:t>
            </a:r>
            <a:endParaRPr kumimoji="1" lang="uk-UA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73187" y="2250738"/>
            <a:ext cx="48800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1" lang="ru-RU" sz="36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Студенти-переможці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Іван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Круглов та </a:t>
            </a:r>
            <a:r>
              <a:rPr kumimoji="1" lang="ru-RU" sz="36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Євгенія</a:t>
            </a:r>
            <a:r>
              <a:rPr kumimoji="1" lang="ru-RU" sz="36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ru-RU" sz="3600" i="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Холіна</a:t>
            </a:r>
            <a:r>
              <a:rPr kumimoji="1" lang="ru-RU" sz="36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</a:t>
            </a:r>
            <a:endParaRPr kumimoji="1" lang="en-US" sz="3600" i="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51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24" tIns="36462" rIns="72924" bIns="36462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C0F6AA6-3AEA-453D-BF83-4ADE2ACCEE85}" type="slidenum">
              <a:rPr lang="uk-UA" sz="1400" b="0" i="0" smtClean="0">
                <a:solidFill>
                  <a:srgbClr val="000000"/>
                </a:solidFill>
                <a:cs typeface="Arial" charset="0"/>
              </a:rPr>
              <a:pPr algn="r"/>
              <a:t>45</a:t>
            </a:fld>
            <a:endParaRPr lang="uk-UA" sz="1400" b="0" i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230757" y="44624"/>
            <a:ext cx="18467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6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ru-RU" sz="36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uk-UA" sz="36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36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3600" i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р.</a:t>
            </a:r>
            <a:endParaRPr lang="en-US" sz="3600" i="0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13" name="Picture 9" descr="70рок_ИФФ_Броварник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60352"/>
            <a:ext cx="2239963" cy="30972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Руслан_Лисюк_грамот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42" y="3020006"/>
            <a:ext cx="216693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Пашкевич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57341"/>
            <a:ext cx="2190750" cy="30241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20140710_114351 (1)"/>
          <p:cNvPicPr>
            <a:picLocks noChangeAspect="1" noChangeArrowheads="1"/>
          </p:cNvPicPr>
          <p:nvPr/>
        </p:nvPicPr>
        <p:blipFill>
          <a:blip r:embed="rId6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237" y="188913"/>
            <a:ext cx="26638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10501771_1442738282652195_6287617486949196561_n"/>
          <p:cNvPicPr>
            <a:picLocks noChangeAspect="1" noChangeArrowheads="1"/>
          </p:cNvPicPr>
          <p:nvPr/>
        </p:nvPicPr>
        <p:blipFill>
          <a:blip r:embed="rId7" cstate="screen">
            <a:lum bright="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730" y="333375"/>
            <a:ext cx="270033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SKM_C224e14070315450_000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897830"/>
            <a:ext cx="316865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313849"/>
              </p:ext>
            </p:extLst>
          </p:nvPr>
        </p:nvGraphicFramePr>
        <p:xfrm>
          <a:off x="1547826" y="4172535"/>
          <a:ext cx="1881187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orelPhotoPaint.Image.9" r:id="rId9" imgW="4088889" imgH="5638095" progId="">
                  <p:embed/>
                </p:oleObj>
              </mc:Choice>
              <mc:Fallback>
                <p:oleObj name="CorelPhotoPaint.Image.9" r:id="rId9" imgW="4088889" imgH="56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26" y="4172535"/>
                        <a:ext cx="1881187" cy="259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5" name="Picture 11" descr="Пашкевич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2349500"/>
            <a:ext cx="2501900" cy="345598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Пашкевич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3" y="3213100"/>
            <a:ext cx="2292350" cy="31686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Диплом_Калиндрузь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3717925"/>
            <a:ext cx="2192338" cy="3024188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3476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318DAD60-D018-4FAA-BFAB-CE2FD31E7A1E}" type="slidenum">
              <a:rPr lang="uk-UA"/>
              <a:pPr>
                <a:defRPr/>
              </a:pPr>
              <a:t>46</a:t>
            </a:fld>
            <a:endParaRPr lang="uk-UA"/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0" y="1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0" hangingPunct="0"/>
            <a:r>
              <a:rPr lang="ru-RU" sz="4800" i="0">
                <a:solidFill>
                  <a:srgbClr val="0066FF"/>
                </a:solidFill>
              </a:rPr>
              <a:t>Участь в олімпіадах:</a:t>
            </a:r>
            <a:endParaRPr lang="uk-UA" sz="2500" i="0">
              <a:solidFill>
                <a:srgbClr val="0066FF"/>
              </a:solidFill>
            </a:endParaRPr>
          </a:p>
        </p:txBody>
      </p:sp>
      <p:sp>
        <p:nvSpPr>
          <p:cNvPr id="4046851" name="Text Box 3"/>
          <p:cNvSpPr txBox="1">
            <a:spLocks noChangeArrowheads="1"/>
          </p:cNvSpPr>
          <p:nvPr/>
        </p:nvSpPr>
        <p:spPr bwMode="auto">
          <a:xfrm>
            <a:off x="118697" y="881063"/>
            <a:ext cx="8911003" cy="58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1069975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4478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9050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3622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FontTx/>
              <a:buAutoNum type="arabicPeriod"/>
            </a:pP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 гр. ФМ-31с </a:t>
            </a:r>
            <a:r>
              <a:rPr lang="uk-UA" altLang="ja-JP" sz="24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Дмитриченко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Олег Олегович посів 4 місце в ІІ етапі Всеукраїнської студентської олімпіади з «ПРИКЛАДНОГО МАТЕРІАЛОЗНАВСТВА</a:t>
            </a:r>
            <a:r>
              <a:rPr lang="uk-UA" altLang="ja-JP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» 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(червень 2013 р.);</a:t>
            </a:r>
          </a:p>
          <a:p>
            <a:pPr eaLnBrk="1" hangingPunct="1">
              <a:spcAft>
                <a:spcPct val="20000"/>
              </a:spcAft>
              <a:buFontTx/>
              <a:buAutoNum type="arabicPeriod"/>
            </a:pP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 гр. ФА-21 Бугайов Олександр Сергійович посів 3 місце в олімпіаді з «ВИЩОЇ МАТЕМАТИКИ» серед студентів 1-х курсів технічних факультетів</a:t>
            </a:r>
            <a:b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</a:t>
            </a:r>
            <a:r>
              <a:rPr lang="uk-UA" altLang="ja-JP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НТУУ «КПІ» (червень 2013 р.);</a:t>
            </a:r>
          </a:p>
          <a:p>
            <a:pPr eaLnBrk="1" hangingPunct="1">
              <a:spcAft>
                <a:spcPct val="20000"/>
              </a:spcAft>
              <a:buFontTx/>
              <a:buAutoNum type="arabicPeriod"/>
            </a:pP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 гр. ФМ-21 Слюсар Андрій Миколайович посів 1 місце в олімпіаді з «ВИЩОЇ МАТЕМАТИКИ» </a:t>
            </a:r>
            <a:r>
              <a:rPr lang="uk-UA" altLang="ja-JP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серед студентів 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ІФФ (червень 2013 р.);</a:t>
            </a:r>
          </a:p>
          <a:p>
            <a:pPr eaLnBrk="1" hangingPunct="1">
              <a:spcAft>
                <a:spcPct val="20000"/>
              </a:spcAft>
              <a:buFontTx/>
              <a:buAutoNum type="arabicPeriod"/>
            </a:pP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ФМ-11 </a:t>
            </a:r>
            <a:r>
              <a:rPr lang="uk-UA" altLang="ja-JP" sz="24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Гавріков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Олександр Олександрович – посів 3 місце  в олімпіаді з «ВИЩОЇ МАТЕМАТИКИ» серед студентів 2-х курсів технічних  факультетів</a:t>
            </a:r>
            <a:b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</a:t>
            </a:r>
            <a:r>
              <a:rPr lang="uk-UA" altLang="ja-JP" sz="24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         </a:t>
            </a:r>
            <a:r>
              <a:rPr lang="uk-UA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(червень 2013 р.);</a:t>
            </a:r>
            <a:r>
              <a:rPr lang="ru-RU" altLang="ja-JP" sz="24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endParaRPr lang="ru-RU" sz="2400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5BD9AAD-0F45-4F8C-AA18-A3EA8ED37ADF}" type="slidenum">
              <a:rPr lang="uk-UA"/>
              <a:pPr>
                <a:defRPr/>
              </a:pPr>
              <a:t>47</a:t>
            </a:fld>
            <a:endParaRPr lang="uk-UA"/>
          </a:p>
        </p:txBody>
      </p:sp>
      <p:sp>
        <p:nvSpPr>
          <p:cNvPr id="4048898" name="Text Box 2"/>
          <p:cNvSpPr txBox="1">
            <a:spLocks noChangeArrowheads="1"/>
          </p:cNvSpPr>
          <p:nvPr/>
        </p:nvSpPr>
        <p:spPr bwMode="auto">
          <a:xfrm>
            <a:off x="118697" y="115888"/>
            <a:ext cx="8911003" cy="610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1069975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4478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9050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362200" indent="-5334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ct val="20000"/>
              </a:spcAft>
            </a:pP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5. Студент гр. ФМ -11 </a:t>
            </a:r>
            <a:r>
              <a:rPr lang="uk-UA" altLang="ja-JP" sz="23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Онісенко</a:t>
            </a: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Денис – посів 3 місце  в олімпіаді з «ВИЩОЇ МАТЕМАТИКИ» серед студентів 2-х курсів технічних  </a:t>
            </a: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факультетів (</a:t>
            </a: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червень 2013 р.);</a:t>
            </a:r>
          </a:p>
          <a:p>
            <a:pPr eaLnBrk="1" hangingPunct="1">
              <a:lnSpc>
                <a:spcPct val="110000"/>
              </a:lnSpc>
              <a:spcAft>
                <a:spcPct val="20000"/>
              </a:spcAft>
            </a:pP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6. Студент гр. ФМ-32 Удовенко Едуард Станіславович – посів 1 місце  в олімпіаді з «ВИЩОЇ МАТЕМАТИКИ» серед студентів 1-х курсів </a:t>
            </a: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Інженерно-фізичного</a:t>
            </a:r>
            <a:b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           факультету (</a:t>
            </a: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листопад 2013 р.);</a:t>
            </a:r>
          </a:p>
          <a:p>
            <a:pPr eaLnBrk="1" hangingPunct="1">
              <a:lnSpc>
                <a:spcPct val="110000"/>
              </a:lnSpc>
              <a:spcAft>
                <a:spcPct val="20000"/>
              </a:spcAft>
            </a:pP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7. Студент гр. ФМ-32 Копил Григорій Володимирович – посів 2 місце  в олімпіаді з «ВИЩОЇ МАТЕМАТИКИ» серед студентів 1-х курсів </a:t>
            </a: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Інженерно-фізичного</a:t>
            </a:r>
            <a:b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              факультету (</a:t>
            </a: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листопад 2013 р.);</a:t>
            </a:r>
          </a:p>
          <a:p>
            <a:pPr eaLnBrk="1" hangingPunct="1">
              <a:lnSpc>
                <a:spcPct val="110000"/>
              </a:lnSpc>
              <a:spcAft>
                <a:spcPct val="20000"/>
              </a:spcAft>
            </a:pP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8. Студент гр. ФМ-21 Слюсар Андрій Миколайович – посів 1 місце  в олімпіаді з «ВИЩОЇ МАТЕМАТИКИ» серед студентів 2-х курсів </a:t>
            </a: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Інженерно-фізичного</a:t>
            </a:r>
            <a:b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altLang="ja-JP" sz="23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                           </a:t>
            </a:r>
            <a:r>
              <a:rPr lang="uk-UA" altLang="ja-JP" sz="23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факультету (листопад 2013 р.).</a:t>
            </a:r>
            <a:endParaRPr lang="ru-RU" sz="2300" dirty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8ACF4737-A411-432E-B9B3-7E350DB8B9C9}" type="slidenum">
              <a:rPr lang="uk-UA"/>
              <a:pPr>
                <a:defRPr/>
              </a:pPr>
              <a:t>48</a:t>
            </a:fld>
            <a:endParaRPr lang="uk-UA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0" y="4764"/>
            <a:ext cx="9144000" cy="287337"/>
          </a:xfrm>
          <a:prstGeom prst="roundRect">
            <a:avLst>
              <a:gd name="adj" fmla="val 3630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endParaRPr lang="ru-RU" sz="2200" i="0">
              <a:solidFill>
                <a:srgbClr val="0000CC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06059" y="558800"/>
            <a:ext cx="463794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Студент IV курсу</a:t>
            </a:r>
            <a:b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Олег </a:t>
            </a:r>
            <a:r>
              <a:rPr kumimoji="1" lang="uk-UA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Дмитриченко</a:t>
            </a: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 зайняв 4 місце на</a:t>
            </a:r>
            <a:b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ІІ етапі Всеукраїнської студентської олімпіади з прикладного матеріалознавства, що відбулася в "Львівській політехніці".</a:t>
            </a:r>
          </a:p>
          <a:p>
            <a:pPr algn="ctr" eaLnBrk="1" hangingPunct="1"/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Науковий керівник Олега –</a:t>
            </a:r>
            <a:b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kumimoji="1" lang="uk-UA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д.ф.-м.н</a:t>
            </a:r>
            <a:r>
              <a:rPr kumimoji="1" lang="uk-UA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О.В. Філатов.</a:t>
            </a:r>
            <a:endParaRPr kumimoji="1" lang="en-US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ヒラギノ角ゴ Pro W3" pitchFamily="-107" charset="-128"/>
              <a:cs typeface="Tahoma" pitchFamily="34" charset="0"/>
            </a:endParaRPr>
          </a:p>
        </p:txBody>
      </p:sp>
      <p:pic>
        <p:nvPicPr>
          <p:cNvPr id="4041732" name="Picture 2" descr="Diplom_Dmitr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04813"/>
            <a:ext cx="446649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8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57D0E574-64BF-43B0-9312-BDC6D6787627}" type="slidenum">
              <a:rPr lang="uk-UA"/>
              <a:pPr>
                <a:defRPr/>
              </a:pPr>
              <a:t>49</a:t>
            </a:fld>
            <a:endParaRPr lang="uk-UA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0" y="4764"/>
            <a:ext cx="9144000" cy="287337"/>
          </a:xfrm>
          <a:prstGeom prst="roundRect">
            <a:avLst>
              <a:gd name="adj" fmla="val 3630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endParaRPr lang="ru-RU" sz="2200" i="0">
              <a:solidFill>
                <a:srgbClr val="0000CC"/>
              </a:solidFill>
            </a:endParaRPr>
          </a:p>
        </p:txBody>
      </p:sp>
      <p:pic>
        <p:nvPicPr>
          <p:cNvPr id="4042756" name="Picture 2" descr="100_27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333375"/>
            <a:ext cx="4053254" cy="32575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</a:extLst>
        </p:spPr>
      </p:pic>
      <p:sp>
        <p:nvSpPr>
          <p:cNvPr id="4042758" name="TextBox 6"/>
          <p:cNvSpPr txBox="1">
            <a:spLocks noChangeArrowheads="1"/>
          </p:cNvSpPr>
          <p:nvPr/>
        </p:nvSpPr>
        <p:spPr bwMode="auto">
          <a:xfrm>
            <a:off x="0" y="3560764"/>
            <a:ext cx="410600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sz="1900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На фото зліва направо:</a:t>
            </a:r>
            <a:br>
              <a:rPr lang="uk-UA" sz="1900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</a:br>
            <a:r>
              <a:rPr lang="uk-UA" sz="1900" dirty="0"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Едуард Удовенко та Григорій Копил</a:t>
            </a:r>
            <a:endParaRPr lang="en-US" sz="1900" dirty="0">
              <a:effectLst>
                <a:outerShdw blurRad="38100" dist="38100" dir="2700000" algn="tl">
                  <a:srgbClr val="C0C0C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42759" name="Text Box 7"/>
          <p:cNvSpPr txBox="1">
            <a:spLocks noChangeArrowheads="1"/>
          </p:cNvSpPr>
          <p:nvPr/>
        </p:nvSpPr>
        <p:spPr bwMode="auto">
          <a:xfrm>
            <a:off x="3955074" y="333375"/>
            <a:ext cx="5188926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Студенти кафедри фізики металів перемогли в олімпіаді з «Вищої математики» серед студентів Інженерно-фізичного факультету, що проходила в листопаді 2013 року:</a:t>
            </a:r>
            <a:endParaRPr lang="ru-RU" sz="3200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42760" name="Text Box 8"/>
          <p:cNvSpPr txBox="1">
            <a:spLocks noChangeArrowheads="1"/>
          </p:cNvSpPr>
          <p:nvPr/>
        </p:nvSpPr>
        <p:spPr bwMode="auto">
          <a:xfrm>
            <a:off x="46892" y="4324350"/>
            <a:ext cx="9044354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Удовенка Едуарда Станіславовича (гр. ФМ-32, І курс) – 1 місце;</a:t>
            </a:r>
          </a:p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 Копила Григорія Володимировича (гр. ФМ-32, І курс) – 2 місце;</a:t>
            </a:r>
          </a:p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 Слюса</a:t>
            </a: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 Андрія Миколайовича (гр. ФМ-21, ІІ курс) – 1 місце;</a:t>
            </a:r>
          </a:p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 Бугайова Олександра Сергійовича (гр. ФА-21, ІІ курс) – 3 місце;</a:t>
            </a:r>
          </a:p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 Гавріко</a:t>
            </a: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 Олександра Олександровича (гр. ФМ-11, ІІІ к.) – 3 місце;</a:t>
            </a:r>
          </a:p>
          <a:p>
            <a:pPr>
              <a:lnSpc>
                <a:spcPct val="110000"/>
              </a:lnSpc>
              <a:spcAft>
                <a:spcPct val="25000"/>
              </a:spcAft>
            </a:pPr>
            <a:r>
              <a:rPr lang="uk-UA" sz="20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 Онісен</a:t>
            </a:r>
            <a:r>
              <a:rPr lang="uk-UA" sz="20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 Дениса Ігоревича (гр. ФМ-11, ІІІ курс) – 3 місце;</a:t>
            </a:r>
            <a:endParaRPr lang="ru-RU" sz="2000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1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5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Тому: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1) широке інформування студентів про всі міжнародні грантові програми (в Європі – </a:t>
            </a:r>
            <a:r>
              <a:rPr lang="en-US" sz="3200" b="1" dirty="0" smtClean="0">
                <a:solidFill>
                  <a:srgbClr val="0066FF"/>
                </a:solidFill>
                <a:latin typeface="Tahoma" pitchFamily="34" charset="0"/>
              </a:rPr>
              <a:t>ERASMUS MUNDUS, ERASMUS+, </a:t>
            </a: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в Швеції – </a:t>
            </a:r>
            <a:r>
              <a:rPr lang="en-US" sz="3200" b="1" dirty="0" smtClean="0">
                <a:solidFill>
                  <a:srgbClr val="0066FF"/>
                </a:solidFill>
                <a:latin typeface="Tahoma" pitchFamily="34" charset="0"/>
              </a:rPr>
              <a:t>VISBY, </a:t>
            </a: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в ФРН – програми </a:t>
            </a:r>
            <a:r>
              <a:rPr lang="en-US" sz="3200" b="1" dirty="0" smtClean="0">
                <a:solidFill>
                  <a:srgbClr val="0066FF"/>
                </a:solidFill>
                <a:latin typeface="Tahoma" pitchFamily="34" charset="0"/>
              </a:rPr>
              <a:t>DAAD</a:t>
            </a: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, в Японії – програми </a:t>
            </a:r>
            <a:r>
              <a:rPr lang="en-US" sz="3200" b="1" dirty="0" smtClean="0">
                <a:solidFill>
                  <a:srgbClr val="0066FF"/>
                </a:solidFill>
                <a:latin typeface="Tahoma" pitchFamily="34" charset="0"/>
              </a:rPr>
              <a:t>JSPS </a:t>
            </a: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і </a:t>
            </a:r>
            <a:r>
              <a:rPr lang="uk-UA" sz="3200" b="1" dirty="0" err="1" smtClean="0">
                <a:solidFill>
                  <a:srgbClr val="0066FF"/>
                </a:solidFill>
                <a:latin typeface="Tahoma" pitchFamily="34" charset="0"/>
              </a:rPr>
              <a:t>т.і</a:t>
            </a: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.);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2) широкі контакти із професорами кафедр фізико-матеріалознавчого профілю зарубіжжя та укладання угод з університетами-партнерами;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3200" b="1" dirty="0" smtClean="0">
                <a:solidFill>
                  <a:srgbClr val="0066FF"/>
                </a:solidFill>
                <a:latin typeface="Tahoma" pitchFamily="34" charset="0"/>
              </a:rPr>
              <a:t>3) навчання студентів англійської в рамках пілотного проекту "Навчання англійської через опанування навичок підготовки проектних пропозицій"</a:t>
            </a:r>
            <a:endParaRPr lang="uk-UA" sz="3200" b="1" dirty="0" smtClean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6CFCD-BEA4-4514-BFF0-56CEA0E36124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2374"/>
            <a:ext cx="9144000" cy="5170646"/>
          </a:xfrm>
        </p:spPr>
        <p:txBody>
          <a:bodyPr>
            <a:spAutoFit/>
          </a:bodyPr>
          <a:lstStyle/>
          <a:p>
            <a:r>
              <a:rPr lang="uk-UA" sz="66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 останні роки більше 50-ти нагород вибороли студенти-металофізики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AA6C24C-477C-4041-8796-7854EFC35C38}" type="slidenum">
              <a:rPr lang="uk-UA"/>
              <a:pPr>
                <a:defRPr/>
              </a:pPr>
              <a:t>51</a:t>
            </a:fld>
            <a:endParaRPr lang="uk-UA"/>
          </a:p>
        </p:txBody>
      </p:sp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2563" algn="ctr">
              <a:defRPr/>
            </a:pPr>
            <a:r>
              <a:rPr lang="uk-UA" sz="47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Досягнення студентів КФМ</a:t>
            </a:r>
            <a:endParaRPr lang="uk-UA" sz="5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390915" name="Picture 3" descr="D:\Марченко\СТУДРАДА\ПРЕЗЕНТАЦІЯ_СтудРада\Фото\плакат робота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6288"/>
            <a:ext cx="8243887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9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4E7AD37-A79C-4F61-B0A3-BB6AE3372D5D}" type="slidenum">
              <a:rPr lang="uk-UA"/>
              <a:pPr>
                <a:defRPr/>
              </a:pPr>
              <a:t>52</a:t>
            </a:fld>
            <a:endParaRPr lang="uk-UA"/>
          </a:p>
        </p:txBody>
      </p:sp>
      <p:pic>
        <p:nvPicPr>
          <p:cNvPr id="4391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15961"/>
          <a:stretch>
            <a:fillRect/>
          </a:stretch>
        </p:blipFill>
        <p:spPr bwMode="auto">
          <a:xfrm>
            <a:off x="250825" y="549275"/>
            <a:ext cx="86233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1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978728E4-8BA5-4346-96F0-ADFDD7B01544}" type="slidenum">
              <a:rPr lang="uk-UA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uk-UA">
              <a:solidFill>
                <a:srgbClr val="000000"/>
              </a:solidFill>
            </a:endParaRPr>
          </a:p>
        </p:txBody>
      </p:sp>
      <p:pic>
        <p:nvPicPr>
          <p:cNvPr id="1999874" name="Picture 8" descr="D:\Марченко\СтудРада\Фото\ФА-ФМ-41\Преподаватели\Замулко Сергій Олександр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357313"/>
            <a:ext cx="1511300" cy="21129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9875" name="Picture 6" descr="D:\Марченко\СтудРада\Фото\Краща_група_2010\IMG_09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0" y="3005138"/>
            <a:ext cx="6215063" cy="380841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9876" name="Picture 7" descr="D:\Марченко\СтудРада\Диплом_печать\ФМ_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9" y="1293813"/>
            <a:ext cx="1857375" cy="25574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76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4450"/>
            <a:ext cx="9144000" cy="2562225"/>
          </a:xfrm>
        </p:spPr>
        <p:txBody>
          <a:bodyPr>
            <a:spAutoFit/>
          </a:bodyPr>
          <a:lstStyle/>
          <a:p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>ІІ-місце в щорічному конкурсі </a:t>
            </a:r>
            <a:b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>на </a:t>
            </a:r>
            <a:r>
              <a:rPr lang="en-US" sz="3800" b="1" smtClean="0">
                <a:solidFill>
                  <a:srgbClr val="0066FF"/>
                </a:solidFill>
                <a:latin typeface="Tahoma" pitchFamily="34" charset="0"/>
              </a:rPr>
              <a:t>“</a:t>
            </a:r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>Кращу академічну групу</a:t>
            </a:r>
            <a:r>
              <a:rPr lang="en-US" sz="3800" b="1" smtClean="0">
                <a:solidFill>
                  <a:srgbClr val="0066FF"/>
                </a:solidFill>
                <a:latin typeface="Tahoma" pitchFamily="34" charset="0"/>
              </a:rPr>
              <a:t>”</a:t>
            </a:r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48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група ФМ-51</a:t>
            </a:r>
            <a:r>
              <a:rPr lang="uk-UA" sz="3800" b="1" i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uk-UA" sz="3800" b="1" i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> (</a:t>
            </a:r>
            <a:r>
              <a:rPr lang="en-US" sz="3800" b="1" smtClean="0">
                <a:solidFill>
                  <a:srgbClr val="0066FF"/>
                </a:solidFill>
                <a:latin typeface="Tahoma" pitchFamily="34" charset="0"/>
              </a:rPr>
              <a:t>VI-</a:t>
            </a:r>
            <a:r>
              <a:rPr lang="uk-UA" sz="3800" b="1" smtClean="0">
                <a:solidFill>
                  <a:srgbClr val="0066FF"/>
                </a:solidFill>
                <a:latin typeface="Tahoma" pitchFamily="34" charset="0"/>
              </a:rPr>
              <a:t>курс)</a:t>
            </a:r>
            <a:endParaRPr lang="ru-RU" sz="3800" b="1" smtClean="0">
              <a:solidFill>
                <a:srgbClr val="0066FF"/>
              </a:solidFill>
              <a:latin typeface="Tahoma" pitchFamily="34" charset="0"/>
            </a:endParaRPr>
          </a:p>
        </p:txBody>
      </p:sp>
      <p:sp>
        <p:nvSpPr>
          <p:cNvPr id="1999879" name="Rectangle 9"/>
          <p:cNvSpPr>
            <a:spLocks noChangeArrowheads="1"/>
          </p:cNvSpPr>
          <p:nvPr/>
        </p:nvSpPr>
        <p:spPr bwMode="auto">
          <a:xfrm>
            <a:off x="6429380" y="3429003"/>
            <a:ext cx="2714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000" smtClean="0">
                <a:solidFill>
                  <a:srgbClr val="0066FF"/>
                </a:solidFill>
                <a:latin typeface="Tahoma" pitchFamily="34" charset="0"/>
              </a:rPr>
              <a:t>куратор групи</a:t>
            </a:r>
          </a:p>
          <a:p>
            <a:pPr algn="ctr"/>
            <a:r>
              <a:rPr lang="uk-UA" sz="2000" smtClean="0">
                <a:solidFill>
                  <a:srgbClr val="0066FF"/>
                </a:solidFill>
                <a:latin typeface="Tahoma" pitchFamily="34" charset="0"/>
              </a:rPr>
              <a:t>к.т.н. Замулко С.О.</a:t>
            </a:r>
            <a:endParaRPr lang="en-US" sz="2000" smtClean="0">
              <a:solidFill>
                <a:srgbClr val="0066FF"/>
              </a:solidFill>
              <a:latin typeface="Tahoma" pitchFamily="34" charset="0"/>
            </a:endParaRPr>
          </a:p>
        </p:txBody>
      </p:sp>
      <p:pic>
        <p:nvPicPr>
          <p:cNvPr id="1999880" name="Picture 9" descr="D:\Мои документы\Desktop\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4071941"/>
            <a:ext cx="1497013" cy="214312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9881" name="Rectangle 9"/>
          <p:cNvSpPr>
            <a:spLocks noChangeArrowheads="1"/>
          </p:cNvSpPr>
          <p:nvPr/>
        </p:nvSpPr>
        <p:spPr bwMode="auto">
          <a:xfrm>
            <a:off x="6858000" y="6150041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000" smtClean="0">
                <a:solidFill>
                  <a:srgbClr val="0066FF"/>
                </a:solidFill>
                <a:latin typeface="Tahoma" pitchFamily="34" charset="0"/>
              </a:rPr>
              <a:t>староста групи</a:t>
            </a:r>
          </a:p>
          <a:p>
            <a:pPr algn="ctr"/>
            <a:r>
              <a:rPr lang="uk-UA" sz="2000" smtClean="0">
                <a:solidFill>
                  <a:srgbClr val="0066FF"/>
                </a:solidFill>
                <a:latin typeface="Tahoma" pitchFamily="34" charset="0"/>
              </a:rPr>
              <a:t>Сафонова Т.Ю.</a:t>
            </a:r>
            <a:endParaRPr lang="en-US" sz="2000" smtClean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6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ABCE9FD-A8E2-44B4-ADBF-C6B864648774}" type="slidenum">
              <a:rPr lang="uk-UA"/>
              <a:pPr>
                <a:defRPr/>
              </a:pPr>
              <a:t>54</a:t>
            </a:fld>
            <a:endParaRPr lang="uk-UA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"/>
            <a:ext cx="91440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D9792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Група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ФМ-01 –</a:t>
            </a:r>
            <a:b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краща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академічна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групу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університету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серед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академічних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груп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ІІІ курсу,</a:t>
            </a:r>
            <a:b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технічний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напрям</a:t>
            </a:r>
            <a:r>
              <a:rPr lang="ru-RU" sz="3200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200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підготовки</a:t>
            </a:r>
            <a:r>
              <a:rPr lang="ru-RU" sz="3200" i="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</a:t>
            </a:r>
            <a:endParaRPr lang="uk-UA" sz="3200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5933034"/>
            <a:ext cx="9144000" cy="88358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99999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 anchor="ctr">
            <a:spAutoFit/>
          </a:bodyPr>
          <a:lstStyle/>
          <a:p>
            <a:pPr marL="360363" indent="-360363" algn="ctr"/>
            <a:r>
              <a:rPr lang="uk-UA" sz="28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Куратор групи ФМ-01 асп. А. Олешкевич (ліворуч)</a:t>
            </a:r>
            <a:br>
              <a:rPr lang="uk-UA" sz="28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uk-UA" sz="28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та староста групи ФМ-01 Є. Холіна</a:t>
            </a:r>
            <a:endParaRPr lang="ru-RU" sz="280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4388868" name="Picture 4" descr="IMG_94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1773238"/>
            <a:ext cx="4825512" cy="38608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8869" name="Picture 5" descr="IMG_94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81" y="1773244"/>
            <a:ext cx="3292719" cy="41036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162" y="0"/>
            <a:ext cx="140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ru-RU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uk-UA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р.</a:t>
            </a:r>
            <a:endParaRPr lang="en-US" sz="300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1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6CFCD-BEA4-4514-BFF0-56CEA0E36124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5948"/>
            <a:ext cx="9144000" cy="7017306"/>
          </a:xfrm>
        </p:spPr>
        <p:txBody>
          <a:bodyPr>
            <a:spAutoFit/>
          </a:bodyPr>
          <a:lstStyle/>
          <a:p>
            <a:r>
              <a:rPr lang="uk-UA" sz="49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Висока планка вимог кафедри до наукової діяльності викладачів, в т.ч. – і в міжнародній співпраці, є хорошим стимулом і для студентів займатися науковою роботою і розвивати міжнародні контакти.</a:t>
            </a:r>
            <a:endParaRPr lang="en-US" sz="4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6CFCD-BEA4-4514-BFF0-56CEA0E36124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09984"/>
            <a:ext cx="9144000" cy="286069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Два </a:t>
            </a:r>
            <a: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переможці в </a:t>
            </a:r>
            <a: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рейтингу</a:t>
            </a:r>
            <a:b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“</a:t>
            </a:r>
            <a: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Викладач-дослідник – 2009”: </a:t>
            </a:r>
            <a: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проф. </a:t>
            </a:r>
            <a:r>
              <a:rPr lang="uk-UA" sz="3400" b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Роїк</a:t>
            </a:r>
            <a:r>
              <a:rPr lang="uk-UA" sz="3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Т.А. та проф. Волошко С.М</a:t>
            </a:r>
            <a:r>
              <a:rPr lang="uk-UA" sz="3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98083" name="Picture 3" descr="ro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476250"/>
            <a:ext cx="2684537" cy="3332528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olosh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449610"/>
            <a:ext cx="2520280" cy="336037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740162" y="6400800"/>
            <a:ext cx="140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0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  <a:r>
              <a:rPr lang="ru-RU" sz="30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09</a:t>
            </a:r>
            <a:r>
              <a:rPr lang="en-US" sz="30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0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р.</a:t>
            </a:r>
            <a:endParaRPr lang="en-US" sz="300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2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6CFCD-BEA4-4514-BFF0-56CEA0E36124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63874" name="Picture 2" descr="\\Comp03\d\147\КФМ\2015\Вчена рада ІФФ\27-04-2015\Раб матер\CМ-викладач-дослідник-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1593979"/>
            <a:ext cx="3765103" cy="51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5" name="Picture 3" descr="\\Comp03\d\147\КФМ\2015\Вчена рада ІФФ\27-04-2015\Раб матер\ЮМ-викладач-дослідник-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630022"/>
            <a:ext cx="3603378" cy="51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699" y="279399"/>
            <a:ext cx="9144000" cy="1338828"/>
          </a:xfr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Два </a:t>
            </a:r>
            <a:r>
              <a:rPr lang="uk-UA" sz="3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переможці в </a:t>
            </a:r>
            <a: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рейтингу</a:t>
            </a:r>
            <a:b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“Викладач-дослідник – 2014” </a:t>
            </a:r>
            <a:r>
              <a:rPr lang="uk-UA" sz="3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3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проф. Волошко С.М. </a:t>
            </a:r>
            <a: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 проф</a:t>
            </a:r>
            <a:r>
              <a:rPr lang="uk-UA" sz="30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uk-UA" sz="3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Макогон Ю.М.</a:t>
            </a:r>
            <a:endParaRPr lang="en-US" sz="3000" b="1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18" descr="mako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2104"/>
          <a:stretch>
            <a:fillRect/>
          </a:stretch>
        </p:blipFill>
        <p:spPr bwMode="auto">
          <a:xfrm>
            <a:off x="8019436" y="50802"/>
            <a:ext cx="1004703" cy="105409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9993"/>
          <a:stretch>
            <a:fillRect/>
          </a:stretch>
        </p:blipFill>
        <p:spPr bwMode="auto">
          <a:xfrm>
            <a:off x="190500" y="38101"/>
            <a:ext cx="928359" cy="110489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E7A78-4FCE-414E-A70A-D4771A0A786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149126"/>
            <a:ext cx="9144000" cy="168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С.М.Волошко – 7 разовий лауреат</a:t>
            </a:r>
            <a:r>
              <a:rPr lang="ru-RU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рейтингу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«Викладач-дослідник  НТУУ </a:t>
            </a:r>
            <a:r>
              <a:rPr lang="uk-UA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"</a:t>
            </a:r>
            <a:r>
              <a:rPr lang="ru-RU" sz="36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КПІ"»</a:t>
            </a:r>
          </a:p>
        </p:txBody>
      </p:sp>
      <p:pic>
        <p:nvPicPr>
          <p:cNvPr id="6" name="Picture 4" descr="volosh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4"/>
            <a:ext cx="3672408" cy="489654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"/>
          <a:stretch>
            <a:fillRect/>
          </a:stretch>
        </p:blipFill>
        <p:spPr bwMode="auto">
          <a:xfrm>
            <a:off x="4562272" y="140000"/>
            <a:ext cx="4326342" cy="321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96966"/>
            <a:ext cx="9144000" cy="588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uk-UA" sz="6000" b="1" dirty="0" smtClean="0">
                <a:solidFill>
                  <a:srgbClr val="0066FF"/>
                </a:solidFill>
                <a:latin typeface="Tahoma" pitchFamily="34" charset="0"/>
              </a:rPr>
              <a:t>Активна міжнародна діяльність магістрантів і аспірантів позитивно впливає на всі показники діяльності кафедри в цілому</a:t>
            </a:r>
            <a:endParaRPr lang="uk-UA" sz="6000" b="1" dirty="0" smtClean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1071547"/>
          <a:ext cx="4260976" cy="264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Слайд" r:id="rId3" imgW="4953028" imgH="3429112" progId="PowerPoint.Slide.8">
                  <p:embed/>
                </p:oleObj>
              </mc:Choice>
              <mc:Fallback>
                <p:oleObj name="Слайд" r:id="rId3" imgW="4953028" imgH="342911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541"/>
                      <a:stretch>
                        <a:fillRect/>
                      </a:stretch>
                    </p:blipFill>
                    <p:spPr bwMode="auto">
                      <a:xfrm>
                        <a:off x="142844" y="1071547"/>
                        <a:ext cx="4260976" cy="264320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6969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0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A247B32C-915D-4538-8579-C4961F27B69A}" type="slidenum">
              <a:rPr lang="uk-UA" sz="1400" b="0" i="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6</a:t>
            </a:fld>
            <a:endParaRPr lang="uk-UA" sz="14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24962" name="Rectangle 3"/>
          <p:cNvSpPr>
            <a:spLocks noChangeArrowheads="1"/>
          </p:cNvSpPr>
          <p:nvPr/>
        </p:nvSpPr>
        <p:spPr bwMode="auto">
          <a:xfrm>
            <a:off x="0" y="-24"/>
            <a:ext cx="914400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altLang="ja-JP" sz="36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Активно залучаємо до </a:t>
            </a:r>
            <a:r>
              <a:rPr lang="uk-UA" altLang="ja-JP" sz="36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обговорення міжнародних </a:t>
            </a:r>
            <a:r>
              <a:rPr lang="uk-UA" altLang="ja-JP" sz="36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програм мобільності</a:t>
            </a:r>
            <a:endParaRPr lang="uk-UA" sz="36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2844" y="6120730"/>
            <a:ext cx="1619250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</a:t>
            </a:r>
            <a:r>
              <a:rPr lang="uk-UA" sz="2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14р.</a:t>
            </a:r>
            <a:endParaRPr lang="en-US" sz="220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214022" name="Picture 5" descr="100_27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5" b="11864"/>
          <a:stretch>
            <a:fillRect/>
          </a:stretch>
        </p:blipFill>
        <p:spPr bwMode="auto">
          <a:xfrm>
            <a:off x="1889008" y="3214686"/>
            <a:ext cx="7254992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357686" y="1124744"/>
            <a:ext cx="4786314" cy="190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altLang="ja-JP" sz="28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Студенти-металофізики на семінарі по проекту "EUROEAST</a:t>
            </a:r>
            <a:r>
              <a:rPr lang="uk-UA" altLang="ja-JP" sz="2800" b="1" i="0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"</a:t>
            </a:r>
          </a:p>
          <a:p>
            <a:pPr algn="ctr">
              <a:lnSpc>
                <a:spcPct val="85000"/>
              </a:lnSpc>
              <a:defRPr/>
            </a:pPr>
            <a:r>
              <a:rPr lang="uk-UA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програми </a:t>
            </a:r>
            <a:r>
              <a:rPr lang="en-US" sz="2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ERASMUS MUNDUS</a:t>
            </a:r>
            <a:endParaRPr lang="uk-UA" sz="2800" b="1" dirty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50344"/>
            <a:ext cx="9144000" cy="555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6600" b="1" smtClean="0">
                <a:solidFill>
                  <a:srgbClr val="0066FF"/>
                </a:solidFill>
                <a:latin typeface="Tahoma" pitchFamily="34" charset="0"/>
              </a:rPr>
              <a:t>В моніторингу якості знань кафедра фізики металів посідає місця в першій десятці</a:t>
            </a:r>
            <a:endParaRPr lang="uk-UA" sz="6600" b="1">
              <a:solidFill>
                <a:srgbClr val="0066FF"/>
              </a:solidFill>
              <a:latin typeface="Tahoma" pitchFamily="34" charset="0"/>
            </a:endParaRPr>
          </a:p>
        </p:txBody>
      </p:sp>
      <p:pic>
        <p:nvPicPr>
          <p:cNvPr id="3" name="Picture 4" descr="korp-1-old-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" y="5235575"/>
            <a:ext cx="8755063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6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Tahoma" pitchFamily="34" charset="0"/>
              </a:defRPr>
            </a:lvl9pPr>
          </a:lstStyle>
          <a:p>
            <a:pPr eaLnBrk="1" hangingPunct="1"/>
            <a:fld id="{B22D6F78-93E0-4FCB-A039-8CADE1D2D5E8}" type="slidenum">
              <a:rPr lang="uk-UA" sz="1400" b="0" i="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61</a:t>
            </a:fld>
            <a:endParaRPr lang="uk-UA" sz="1400" b="0" i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" y="122423"/>
            <a:ext cx="918063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Місця спеціальностей металургійно-матеріалознавчого профілю за результатами </a:t>
            </a:r>
          </a:p>
          <a:p>
            <a:pPr algn="ctr">
              <a:lnSpc>
                <a:spcPct val="85000"/>
              </a:lnSpc>
              <a:defRPr/>
            </a:pPr>
            <a:r>
              <a:rPr lang="uk-UA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1</a:t>
            </a:r>
            <a:r>
              <a:rPr lang="en-US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5</a:t>
            </a:r>
            <a:r>
              <a:rPr lang="uk-UA" sz="28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-</a:t>
            </a:r>
            <a:r>
              <a:rPr lang="uk-U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7</a:t>
            </a:r>
            <a:r>
              <a:rPr lang="uk-U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 моніторингів</a:t>
            </a:r>
          </a:p>
        </p:txBody>
      </p:sp>
      <p:graphicFrame>
        <p:nvGraphicFramePr>
          <p:cNvPr id="3114066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44800"/>
              </p:ext>
            </p:extLst>
          </p:nvPr>
        </p:nvGraphicFramePr>
        <p:xfrm>
          <a:off x="0" y="1433515"/>
          <a:ext cx="9144000" cy="5310187"/>
        </p:xfrm>
        <a:graphic>
          <a:graphicData uri="http://schemas.openxmlformats.org/drawingml/2006/table">
            <a:tbl>
              <a:tblPr/>
              <a:tblGrid>
                <a:gridCol w="2340220"/>
                <a:gridCol w="863111"/>
                <a:gridCol w="1800958"/>
                <a:gridCol w="936380"/>
                <a:gridCol w="2303585"/>
                <a:gridCol w="899746"/>
              </a:tblGrid>
              <a:tr h="51753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ІФФ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ЗФ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ММІ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14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спеціальність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місце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спеціальність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місце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спеціальність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місце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573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Фізичне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r>
                        <a:rPr kumimoji="0" lang="ru-RU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матеріало-знавство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Відновл. та підвищ. зносостійкості деталей і конструкцій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Динаміка та міцність машин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09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Композиційні та порошкові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матеріали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42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Зварювальні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у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становки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61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Інструментальне виробництво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87</a:t>
                      </a:r>
                      <a:endParaRPr kumimoji="0" lang="uk-UA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573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Спеціальна  металургія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Технології та устаткування зварювання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Обладнання для технол-ї пласт. формування конструкцій машинобуд.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86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7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Металознавство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104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Обробка матеріалів за 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ahoma" pitchFamily="34" charset="0"/>
                        </a:rPr>
                        <a:t>спецтехнологіями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77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</a:rPr>
                        <a:t>Ливарне виробництво</a:t>
                      </a: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4406" marR="8440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88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32544" y="209510"/>
            <a:ext cx="9144000" cy="505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  <a:t>Позиції кафедри фізики металів в рейтингах кафедр</a:t>
            </a:r>
            <a:b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  <a:t>НТУУ "КПІ":</a:t>
            </a:r>
          </a:p>
          <a:p>
            <a:pPr algn="ctr">
              <a:defRPr/>
            </a:pPr>
            <a: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  <a:t>– у 2012 році – 2 місце;</a:t>
            </a:r>
          </a:p>
          <a:p>
            <a:pPr algn="ctr">
              <a:defRPr/>
            </a:pPr>
            <a: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  <a:t>– у 2013 році – 1 місце;</a:t>
            </a:r>
          </a:p>
          <a:p>
            <a:pPr algn="ctr">
              <a:defRPr/>
            </a:pPr>
            <a:r>
              <a:rPr lang="uk-UA" sz="5400" dirty="0" smtClean="0">
                <a:solidFill>
                  <a:srgbClr val="0066FF"/>
                </a:solidFill>
                <a:latin typeface="Tahoma" pitchFamily="34" charset="0"/>
              </a:rPr>
              <a:t>– у 2014 році – 1 місце.</a:t>
            </a:r>
            <a:endParaRPr lang="uk-UA" sz="5400" dirty="0">
              <a:solidFill>
                <a:srgbClr val="0066FF"/>
              </a:solidFill>
              <a:latin typeface="Tahoma" pitchFamily="34" charset="0"/>
            </a:endParaRPr>
          </a:p>
        </p:txBody>
      </p:sp>
      <p:pic>
        <p:nvPicPr>
          <p:cNvPr id="4" name="Picture 4" descr="korp-1-old-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" y="5235575"/>
            <a:ext cx="8755063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79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54091"/>
            <a:ext cx="9144000" cy="684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5400" b="1" dirty="0" smtClean="0">
                <a:solidFill>
                  <a:srgbClr val="0066FF"/>
                </a:solidFill>
                <a:latin typeface="Tahoma" pitchFamily="34" charset="0"/>
              </a:rPr>
              <a:t>A1</a:t>
            </a: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 – Якість підготовки</a:t>
            </a:r>
            <a:b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                             фахівців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А2</a:t>
            </a: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5400" b="1" dirty="0">
                <a:solidFill>
                  <a:srgbClr val="0066FF"/>
                </a:solidFill>
                <a:latin typeface="Tahoma" pitchFamily="34" charset="0"/>
              </a:rPr>
              <a:t>– </a:t>
            </a:r>
            <a:r>
              <a:rPr lang="uk-UA" sz="5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Науково-</a:t>
            </a:r>
            <a:r>
              <a:rPr lang="uk-UA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uk-UA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uk-UA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педагогічний потенціал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А3</a:t>
            </a:r>
            <a:r>
              <a:rPr lang="uk-UA" sz="5400" b="1" dirty="0">
                <a:solidFill>
                  <a:srgbClr val="0066FF"/>
                </a:solidFill>
                <a:latin typeface="Tahoma" pitchFamily="34" charset="0"/>
              </a:rPr>
              <a:t> –</a:t>
            </a:r>
            <a:r>
              <a:rPr lang="uk-UA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uk-UA" sz="5400" b="1" dirty="0" err="1" smtClean="0">
                <a:solidFill>
                  <a:srgbClr val="0066FF"/>
                </a:solidFill>
                <a:latin typeface="Tahoma" pitchFamily="34" charset="0"/>
              </a:rPr>
              <a:t>Науково-</a:t>
            </a: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    інноваційна діяльність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А4 – Міжнародна</a:t>
            </a:r>
            <a:b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uk-UA" sz="5400" b="1" dirty="0" smtClean="0">
                <a:solidFill>
                  <a:srgbClr val="0066FF"/>
                </a:solidFill>
                <a:latin typeface="Tahoma" pitchFamily="34" charset="0"/>
              </a:rPr>
              <a:t>                          діяльність</a:t>
            </a:r>
            <a:endParaRPr lang="uk-UA" sz="5400" b="1" dirty="0" smtClean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3663"/>
            <a:ext cx="9144000" cy="531812"/>
          </a:xfrm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Ранги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випускових</a:t>
            </a:r>
            <a:r>
              <a:rPr lang="uk-UA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uk-UA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кафедр – 2013</a:t>
            </a:r>
            <a:endParaRPr lang="ru-RU" sz="3600" b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51555" name="Group 355"/>
          <p:cNvGraphicFramePr>
            <a:graphicFrameLocks noGrp="1"/>
          </p:cNvGraphicFramePr>
          <p:nvPr>
            <p:ph idx="4294967295"/>
          </p:nvPr>
        </p:nvGraphicFramePr>
        <p:xfrm>
          <a:off x="85726" y="620713"/>
          <a:ext cx="8964613" cy="6227764"/>
        </p:xfrm>
        <a:graphic>
          <a:graphicData uri="http://schemas.openxmlformats.org/drawingml/2006/table">
            <a:tbl>
              <a:tblPr/>
              <a:tblGrid>
                <a:gridCol w="755650"/>
                <a:gridCol w="1152525"/>
                <a:gridCol w="3527425"/>
                <a:gridCol w="792163"/>
                <a:gridCol w="936625"/>
                <a:gridCol w="936625"/>
                <a:gridCol w="8636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R</a:t>
                      </a:r>
                      <a:endParaRPr kumimoji="0" lang="uk-UA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Ф/І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Кафедра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А1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А2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А3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А4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ІФФ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Ф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i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зики метал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i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в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E3180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12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E3180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5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E3180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31803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rPr>
                        <a:t>4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E31803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ФММ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Міжнар. економіки.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0638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ФММ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Економіки і підприємництва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41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ФБТ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Екобіотехнології та біоенергетики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80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ФММ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Менеджменту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ІХФ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Хiмiчного, полiмерн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 i силiкат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 машинобуд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95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ІТС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Телекомун</a:t>
                      </a: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i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кац</a:t>
                      </a: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i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й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ПБФ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Приладобудування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72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42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ФТІ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Прикладної фізики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59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105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35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ІПСА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0" algn="l" defTabSz="914400" rtl="0" eaLnBrk="0" fontAlgn="b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alibri" pitchFamily="34" charset="0"/>
                        </a:rPr>
                        <a:t>Математ. методів системного аналізу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20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29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122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0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832B27B-2DC1-4154-AEA0-2381BF001913}" type="slidenum">
              <a:rPr lang="uk-UA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uk-UA">
              <a:solidFill>
                <a:srgbClr val="000000"/>
              </a:solidFill>
            </a:endParaRPr>
          </a:p>
        </p:txBody>
      </p:sp>
      <p:sp>
        <p:nvSpPr>
          <p:cNvPr id="4389890" name="Rectangle 2"/>
          <p:cNvSpPr>
            <a:spLocks noChangeArrowheads="1"/>
          </p:cNvSpPr>
          <p:nvPr/>
        </p:nvSpPr>
        <p:spPr bwMode="auto">
          <a:xfrm>
            <a:off x="0" y="25400"/>
            <a:ext cx="91440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42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Досягнення, нагороди, відзнаки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740162" y="6400800"/>
            <a:ext cx="1403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300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20</a:t>
            </a:r>
            <a:r>
              <a:rPr lang="ru-RU" sz="300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1</a:t>
            </a:r>
            <a:r>
              <a:rPr lang="uk-UA" sz="300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3</a:t>
            </a:r>
            <a:r>
              <a:rPr lang="en-US" sz="300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3000" smtClean="0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р.</a:t>
            </a:r>
            <a:endParaRPr lang="en-US" sz="3000" smtClean="0"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4389892" name="Picture 4" descr="дипл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" y="765177"/>
            <a:ext cx="4481146" cy="5978525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9893" name="Picture 5" descr="меда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83" y="3933825"/>
            <a:ext cx="1841988" cy="2808288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9894" name="Rectangle 6"/>
          <p:cNvSpPr>
            <a:spLocks noChangeArrowheads="1"/>
          </p:cNvSpPr>
          <p:nvPr/>
        </p:nvSpPr>
        <p:spPr bwMode="auto">
          <a:xfrm>
            <a:off x="4717074" y="620918"/>
            <a:ext cx="4426926" cy="318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2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За високий професіоналізм та відповідальне ставлення до роботи і суспільства Європейська науково-промислова палата нагородила колектив кафедри фізики металів дипломом (Diploma dі Merito), а завідувача кафедри проф.С.І.Сидоренка золотою медаллю</a:t>
            </a:r>
          </a:p>
        </p:txBody>
      </p:sp>
    </p:spTree>
    <p:extLst>
      <p:ext uri="{BB962C8B-B14F-4D97-AF65-F5344CB8AC3E}">
        <p14:creationId xmlns:p14="http://schemas.microsoft.com/office/powerpoint/2010/main" val="235381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66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929330"/>
            <a:ext cx="716438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674728"/>
            <a:ext cx="9144000" cy="55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defRPr/>
            </a:pP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Досвід кафедри фізики металів свідчить, що для успішного виконання магістерських та </a:t>
            </a:r>
            <a:r>
              <a:rPr lang="en-US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PhD </a:t>
            </a:r>
            <a:r>
              <a:rPr lang="uk-UA" sz="38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дисертацій треба розвивати максимальну активність в міжнародних грантових програмах (силами студентів і аспірантів) і налагоджувати широкі контакти із професорами університетів-партнерів (силами викладачів і вчених кафедри)</a:t>
            </a:r>
            <a:endParaRPr lang="en-US" sz="38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4"/>
            <a:ext cx="9144000" cy="72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5400" b="1" i="0" dirty="0" smtClean="0">
                <a:solidFill>
                  <a:srgbClr val="0066FF"/>
                </a:solidFill>
                <a:latin typeface="Tahoma" pitchFamily="34" charset="0"/>
              </a:rPr>
              <a:t>5. Основний висновок</a:t>
            </a:r>
            <a:endParaRPr lang="uk-UA" sz="5400" b="1" i="0" dirty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7E7AB-F516-49CE-9081-35782AE570AB}" type="slidenum">
              <a:rPr lang="ru-RU"/>
              <a:pPr>
                <a:defRPr/>
              </a:pPr>
              <a:t>67</a:t>
            </a:fld>
            <a:endParaRPr lang="ru-RU" dirty="0"/>
          </a:p>
        </p:txBody>
      </p:sp>
      <p:pic>
        <p:nvPicPr>
          <p:cNvPr id="2057" name="Picture 4" descr="korp-1-old-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518" y="5643578"/>
            <a:ext cx="835845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0" y="571480"/>
            <a:ext cx="9144000" cy="478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defRPr/>
            </a:pPr>
            <a:r>
              <a:rPr lang="uk-UA" sz="6000" b="1" dirty="0" smtClean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Все це позитивно впливає на всі складові діяльності кафедр по підготовці кваліфікованих фахівців !</a:t>
            </a:r>
            <a:endParaRPr lang="en-US" sz="6000" b="1" dirty="0" smtClean="0">
              <a:solidFill>
                <a:srgbClr val="0066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C3EF10A-527D-473F-9D7F-B9F57104D5B6}" type="slidenum">
              <a:rPr lang="uk-UA"/>
              <a:pPr>
                <a:defRPr/>
              </a:pPr>
              <a:t>68</a:t>
            </a:fld>
            <a:endParaRPr lang="uk-UA"/>
          </a:p>
        </p:txBody>
      </p:sp>
      <p:sp>
        <p:nvSpPr>
          <p:cNvPr id="2619394" name="Text Box 5"/>
          <p:cNvSpPr txBox="1">
            <a:spLocks noChangeArrowheads="1"/>
          </p:cNvSpPr>
          <p:nvPr/>
        </p:nvSpPr>
        <p:spPr bwMode="auto">
          <a:xfrm>
            <a:off x="892373" y="271464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algn="ctr"/>
            <a:endParaRPr lang="ru-RU" sz="3000" i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619395" name="Group 3"/>
          <p:cNvGrpSpPr>
            <a:grpSpLocks/>
          </p:cNvGrpSpPr>
          <p:nvPr/>
        </p:nvGrpSpPr>
        <p:grpSpPr bwMode="auto">
          <a:xfrm>
            <a:off x="194897" y="1295400"/>
            <a:ext cx="4800600" cy="3429000"/>
            <a:chOff x="385" y="629"/>
            <a:chExt cx="2580" cy="1915"/>
          </a:xfrm>
        </p:grpSpPr>
        <p:sp>
          <p:nvSpPr>
            <p:cNvPr id="2619396" name="Rectangle 3"/>
            <p:cNvSpPr>
              <a:spLocks noChangeArrowheads="1"/>
            </p:cNvSpPr>
            <p:nvPr/>
          </p:nvSpPr>
          <p:spPr bwMode="auto">
            <a:xfrm>
              <a:off x="385" y="629"/>
              <a:ext cx="2580" cy="191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80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2619397" name="Picture 2" descr="F:\Сидоренко\Kyiv School\PA03613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" y="681"/>
              <a:ext cx="2448" cy="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19398" name="Group 6"/>
          <p:cNvGrpSpPr>
            <a:grpSpLocks/>
          </p:cNvGrpSpPr>
          <p:nvPr/>
        </p:nvGrpSpPr>
        <p:grpSpPr bwMode="auto">
          <a:xfrm>
            <a:off x="5105400" y="1295400"/>
            <a:ext cx="3962400" cy="2971800"/>
            <a:chOff x="3163" y="628"/>
            <a:chExt cx="2803" cy="2087"/>
          </a:xfrm>
        </p:grpSpPr>
        <p:sp>
          <p:nvSpPr>
            <p:cNvPr id="2619399" name="Rectangle 11"/>
            <p:cNvSpPr>
              <a:spLocks noChangeArrowheads="1"/>
            </p:cNvSpPr>
            <p:nvPr/>
          </p:nvSpPr>
          <p:spPr bwMode="auto">
            <a:xfrm>
              <a:off x="3163" y="628"/>
              <a:ext cx="2803" cy="20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80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2619400" name="Picture 8" descr="stud_r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" y="681"/>
              <a:ext cx="2628" cy="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19401" name="Group 9"/>
          <p:cNvGrpSpPr>
            <a:grpSpLocks/>
          </p:cNvGrpSpPr>
          <p:nvPr/>
        </p:nvGrpSpPr>
        <p:grpSpPr bwMode="auto">
          <a:xfrm>
            <a:off x="4343400" y="3962400"/>
            <a:ext cx="4614497" cy="2819400"/>
            <a:chOff x="2832" y="2385"/>
            <a:chExt cx="2811" cy="1695"/>
          </a:xfrm>
        </p:grpSpPr>
        <p:sp>
          <p:nvSpPr>
            <p:cNvPr id="2619402" name="Rectangle 14"/>
            <p:cNvSpPr>
              <a:spLocks noChangeArrowheads="1"/>
            </p:cNvSpPr>
            <p:nvPr/>
          </p:nvSpPr>
          <p:spPr bwMode="auto">
            <a:xfrm>
              <a:off x="2832" y="2385"/>
              <a:ext cx="2811" cy="16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80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2619403" name="Picture 11" descr="Махнюк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" y="2448"/>
              <a:ext cx="2663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19404" name="Group 12"/>
          <p:cNvGrpSpPr>
            <a:grpSpLocks/>
          </p:cNvGrpSpPr>
          <p:nvPr/>
        </p:nvGrpSpPr>
        <p:grpSpPr bwMode="auto">
          <a:xfrm>
            <a:off x="139212" y="3630614"/>
            <a:ext cx="4051788" cy="3151187"/>
            <a:chOff x="73" y="2245"/>
            <a:chExt cx="2552" cy="2129"/>
          </a:xfrm>
        </p:grpSpPr>
        <p:sp>
          <p:nvSpPr>
            <p:cNvPr id="2619405" name="Rectangle 8"/>
            <p:cNvSpPr>
              <a:spLocks noChangeArrowheads="1"/>
            </p:cNvSpPr>
            <p:nvPr/>
          </p:nvSpPr>
          <p:spPr bwMode="auto">
            <a:xfrm>
              <a:off x="73" y="2245"/>
              <a:ext cx="2552" cy="21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380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2619406" name="Picture 14" descr="PolStu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304"/>
              <a:ext cx="240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8902" name="Rectangle 6"/>
          <p:cNvSpPr>
            <a:spLocks noChangeArrowheads="1"/>
          </p:cNvSpPr>
          <p:nvPr/>
        </p:nvSpPr>
        <p:spPr bwMode="auto">
          <a:xfrm>
            <a:off x="0" y="22225"/>
            <a:ext cx="914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D9792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kumimoji="1" lang="uk-UA" sz="54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Завжди молода</a:t>
            </a:r>
            <a:br>
              <a:rPr kumimoji="1" lang="uk-UA" sz="54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uk-UA" sz="5400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кафедра фізики металів!</a:t>
            </a:r>
          </a:p>
        </p:txBody>
      </p:sp>
    </p:spTree>
    <p:extLst>
      <p:ext uri="{BB962C8B-B14F-4D97-AF65-F5344CB8AC3E}">
        <p14:creationId xmlns:p14="http://schemas.microsoft.com/office/powerpoint/2010/main" val="75184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korp-1-old-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" y="5286388"/>
            <a:ext cx="8755063" cy="15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5720" y="1296180"/>
            <a:ext cx="8518525" cy="28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kumimoji="1" lang="uk-UA" sz="10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Дякую</a:t>
            </a:r>
            <a:r>
              <a:rPr kumimoji="1" lang="ru-RU" sz="10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kumimoji="1" lang="ru-RU" sz="10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kumimoji="1" lang="ru-RU" sz="10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за </a:t>
            </a:r>
            <a:r>
              <a:rPr kumimoji="1" lang="ru-RU" sz="108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увагу</a:t>
            </a:r>
            <a:r>
              <a:rPr kumimoji="1" lang="ru-RU" sz="10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!</a:t>
            </a:r>
            <a:endParaRPr kumimoji="1" lang="ru-RU" sz="108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3D22D040-7250-417F-AC81-357FD8C3F631}" type="slidenum">
              <a:rPr lang="uk-UA"/>
              <a:pPr>
                <a:defRPr/>
              </a:pPr>
              <a:t>7</a:t>
            </a:fld>
            <a:endParaRPr lang="uk-UA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-24"/>
            <a:ext cx="9144000" cy="51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uk-UA" sz="3600" i="0" dirty="0" smtClean="0">
                <a:solidFill>
                  <a:srgbClr val="0066FF"/>
                </a:solidFill>
                <a:latin typeface="Tahoma" pitchFamily="34" charset="0"/>
              </a:rPr>
              <a:t>Угоди з університетами-партнерами</a:t>
            </a:r>
            <a:endParaRPr lang="uk-UA" sz="3600" b="0" dirty="0">
              <a:solidFill>
                <a:srgbClr val="0066FF"/>
              </a:solidFill>
              <a:latin typeface="Tahoma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670799"/>
            <a:ext cx="9096375" cy="6115787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99999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 anchor="ctr">
            <a:spAutoFit/>
          </a:bodyPr>
          <a:lstStyle/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1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Варшавський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 smtClean="0">
                <a:solidFill>
                  <a:srgbClr val="0066FF"/>
                </a:solidFill>
                <a:latin typeface="Tahoma" pitchFamily="34" charset="0"/>
              </a:rPr>
              <a:t>технологій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                                              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(м. Варшава,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Польща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2.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Вроцлавський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 smtClean="0">
                <a:solidFill>
                  <a:srgbClr val="0066FF"/>
                </a:solidFill>
                <a:latin typeface="Tahoma" pitchFamily="34" charset="0"/>
              </a:rPr>
              <a:t>технологій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                                                     (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м. Вроцлав,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Польща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3.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Дебреценський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(м. Дебрецен,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Угорщина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4.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Технічний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(м.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Хемнітц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Німеччина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5.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Вестфальський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(м.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Мюнстер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Німеччина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6.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Національний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дослідницький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технологічний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                                               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"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МІСіС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" (м. Москва,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Росія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7.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Державний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індустріальний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технічний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                                                  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   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(м. Москва,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Росія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8.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Санкт-Петербурзький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державний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технічний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                                         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(м. Санкт-Петербург,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Росія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9.	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Афінський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Національний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технічний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                                                         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(м.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Афіни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Греція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);</a:t>
            </a:r>
          </a:p>
          <a:p>
            <a:pPr marL="533400" indent="-352425" eaLnBrk="0" hangingPunct="0">
              <a:lnSpc>
                <a:spcPct val="90000"/>
              </a:lnSpc>
              <a:spcBef>
                <a:spcPct val="30000"/>
              </a:spcBef>
            </a:pP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10.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Хебейський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200" b="1" i="0" dirty="0" err="1" smtClean="0">
                <a:solidFill>
                  <a:srgbClr val="0066FF"/>
                </a:solidFill>
                <a:latin typeface="Tahoma" pitchFamily="34" charset="0"/>
              </a:rPr>
              <a:t>технологій</a:t>
            </a: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/>
            </a:r>
            <a:b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</a:br>
            <a:r>
              <a:rPr lang="ru-RU" sz="2200" b="1" i="0" dirty="0" smtClean="0">
                <a:solidFill>
                  <a:srgbClr val="0066FF"/>
                </a:solidFill>
                <a:latin typeface="Tahoma" pitchFamily="34" charset="0"/>
              </a:rPr>
              <a:t>                                                               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(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пров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. </a:t>
            </a:r>
            <a:r>
              <a:rPr lang="ru-RU" sz="2200" b="1" i="0" dirty="0" err="1">
                <a:solidFill>
                  <a:srgbClr val="0066FF"/>
                </a:solidFill>
                <a:latin typeface="Tahoma" pitchFamily="34" charset="0"/>
              </a:rPr>
              <a:t>Хебей</a:t>
            </a:r>
            <a:r>
              <a:rPr lang="ru-RU" sz="2200" b="1" i="0" dirty="0">
                <a:solidFill>
                  <a:srgbClr val="0066FF"/>
                </a:solidFill>
                <a:latin typeface="Tahoma" pitchFamily="34" charset="0"/>
              </a:rPr>
              <a:t>, Китай).</a:t>
            </a:r>
          </a:p>
        </p:txBody>
      </p:sp>
    </p:spTree>
    <p:extLst>
      <p:ext uri="{BB962C8B-B14F-4D97-AF65-F5344CB8AC3E}">
        <p14:creationId xmlns:p14="http://schemas.microsoft.com/office/powerpoint/2010/main" val="9314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65A5430-2025-46CC-AF00-9361A99752EF}" type="slidenum">
              <a:rPr lang="uk-UA"/>
              <a:pPr>
                <a:defRPr/>
              </a:pPr>
              <a:t>8</a:t>
            </a:fld>
            <a:endParaRPr lang="uk-UA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1470" y="913533"/>
            <a:ext cx="9144000" cy="565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1pPr>
            <a:lvl2pPr marL="37931725" indent="-37474525"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2pPr>
            <a:lvl3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3pPr>
            <a:lvl4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4pPr>
            <a:lvl5pPr eaLnBrk="0" hangingPunct="0">
              <a:defRPr sz="2800" b="1" i="1">
                <a:solidFill>
                  <a:srgbClr val="003399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 smtClean="0">
                <a:solidFill>
                  <a:srgbClr val="0066FF"/>
                </a:solidFill>
                <a:latin typeface="Tahoma" pitchFamily="34" charset="0"/>
              </a:rPr>
              <a:t>1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.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Королівство Швеція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Університет м. </a:t>
            </a:r>
            <a:r>
              <a:rPr lang="uk-UA" sz="2100" i="0" dirty="0" err="1">
                <a:solidFill>
                  <a:srgbClr val="0066FF"/>
                </a:solidFill>
                <a:latin typeface="Tahoma" pitchFamily="34" charset="0"/>
              </a:rPr>
              <a:t>Уппсала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, лабораторія Ангстрема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2.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Королівство Швеція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Королівський технологічний університет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3.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Німеччина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Університет </a:t>
            </a:r>
            <a:r>
              <a:rPr lang="uk-UA" sz="2100" i="0" dirty="0" err="1">
                <a:solidFill>
                  <a:srgbClr val="0066FF"/>
                </a:solidFill>
                <a:latin typeface="Tahoma" pitchFamily="34" charset="0"/>
              </a:rPr>
              <a:t>м.Хемнітц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, кафедра фізики поверхні і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границь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розділу.2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4.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Німеччина,</a:t>
            </a:r>
            <a:r>
              <a:rPr lang="en-US" sz="2100" i="0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Інститут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мікробіології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і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наноматеріалів</a:t>
            </a:r>
            <a:r>
              <a:rPr lang="ru-RU" sz="2100" i="0" dirty="0" smtClean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ru-RU" sz="2100" i="0" dirty="0" err="1" smtClean="0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100" i="0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м.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Ульма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5.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Польща,</a:t>
            </a:r>
            <a:r>
              <a:rPr lang="en-US" sz="2100" i="0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Політехніка Вроцлавська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6.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Сполучені штати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Америки,</a:t>
            </a:r>
            <a:r>
              <a:rPr lang="en-US" sz="2100" i="0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Бостонськ</a:t>
            </a:r>
            <a:r>
              <a:rPr lang="uk-UA" sz="2100" i="0" dirty="0" err="1">
                <a:solidFill>
                  <a:srgbClr val="0066FF"/>
                </a:solidFill>
                <a:latin typeface="Tahoma" pitchFamily="34" charset="0"/>
              </a:rPr>
              <a:t>ий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коледж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Честнат-Хілл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, Штат Массачусетс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, к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афедра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фізики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Thin-film solar cells on the base of </a:t>
            </a:r>
            <a:r>
              <a:rPr lang="en-US" sz="2100" i="0" dirty="0" err="1">
                <a:solidFill>
                  <a:srgbClr val="0066FF"/>
                </a:solidFill>
                <a:latin typeface="Tahoma" pitchFamily="34" charset="0"/>
              </a:rPr>
              <a:t>nanocrystalline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silicon, doped with rare-earth elements</a:t>
            </a: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7.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Угорщина,</a:t>
            </a:r>
            <a:r>
              <a:rPr lang="en-US" sz="2100" i="0" dirty="0" smtClean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Дебреценський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університет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, кафедра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фізики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твердого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тіла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Solid state reactions at interfaces of thin-film nanostructures</a:t>
            </a: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8. </a:t>
            </a:r>
            <a:r>
              <a:rPr lang="ru-RU" sz="2100" i="0" dirty="0" err="1" smtClean="0">
                <a:solidFill>
                  <a:srgbClr val="0066FF"/>
                </a:solidFill>
                <a:latin typeface="Tahoma" pitchFamily="34" charset="0"/>
              </a:rPr>
              <a:t>Франція</a:t>
            </a:r>
            <a:r>
              <a:rPr lang="ru-RU" sz="2100" i="0" dirty="0" smtClean="0">
                <a:solidFill>
                  <a:srgbClr val="0066FF"/>
                </a:solidFill>
                <a:latin typeface="Tahoma" pitchFamily="34" charset="0"/>
              </a:rPr>
              <a:t>,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У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ніверситет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Ренну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9.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Франція, Університет </a:t>
            </a:r>
            <a:r>
              <a:rPr lang="uk-UA" sz="2100" i="0" dirty="0" err="1">
                <a:solidFill>
                  <a:srgbClr val="0066FF"/>
                </a:solidFill>
                <a:latin typeface="Tahoma" pitchFamily="34" charset="0"/>
              </a:rPr>
              <a:t>Греноблю</a:t>
            </a: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Національн</a:t>
            </a:r>
            <a:r>
              <a:rPr lang="uk-UA" sz="2100" i="0" dirty="0" err="1">
                <a:solidFill>
                  <a:srgbClr val="0066FF"/>
                </a:solidFill>
                <a:latin typeface="Tahoma" pitchFamily="34" charset="0"/>
              </a:rPr>
              <a:t>ий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центр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наукових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</a:t>
            </a:r>
            <a:r>
              <a:rPr lang="ru-RU" sz="2100" i="0" dirty="0" err="1">
                <a:solidFill>
                  <a:srgbClr val="0066FF"/>
                </a:solidFill>
                <a:latin typeface="Tahoma" pitchFamily="34" charset="0"/>
              </a:rPr>
              <a:t>досліджень</a:t>
            </a:r>
            <a:r>
              <a:rPr lang="ru-RU" sz="2100" i="0" dirty="0">
                <a:solidFill>
                  <a:srgbClr val="0066FF"/>
                </a:solidFill>
                <a:latin typeface="Tahoma" pitchFamily="34" charset="0"/>
              </a:rPr>
              <a:t> (CNRS)</a:t>
            </a:r>
            <a:endParaRPr lang="en-US" sz="2100" i="0" dirty="0">
              <a:solidFill>
                <a:srgbClr val="0066FF"/>
              </a:solidFill>
              <a:latin typeface="Tahoma" pitchFamily="34" charset="0"/>
            </a:endParaRPr>
          </a:p>
          <a:p>
            <a:pPr marL="354013" indent="-354013"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2100" i="0" dirty="0">
                <a:solidFill>
                  <a:srgbClr val="0066FF"/>
                </a:solidFill>
                <a:latin typeface="Tahoma" pitchFamily="34" charset="0"/>
              </a:rPr>
              <a:t>10. </a:t>
            </a:r>
            <a:r>
              <a:rPr lang="uk-UA" sz="2100" i="0" dirty="0">
                <a:solidFill>
                  <a:srgbClr val="0066FF"/>
                </a:solidFill>
                <a:latin typeface="Tahoma" pitchFamily="34" charset="0"/>
              </a:rPr>
              <a:t>Харківський політехнічний </a:t>
            </a:r>
            <a:r>
              <a:rPr lang="uk-UA" sz="2100" i="0" dirty="0" smtClean="0">
                <a:solidFill>
                  <a:srgbClr val="0066FF"/>
                </a:solidFill>
                <a:latin typeface="Tahoma" pitchFamily="34" charset="0"/>
              </a:rPr>
              <a:t>інститут</a:t>
            </a:r>
            <a:endParaRPr lang="uk-UA" sz="2100" i="0" dirty="0">
              <a:solidFill>
                <a:srgbClr val="0066FF"/>
              </a:solidFill>
              <a:latin typeface="Tahoma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6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>
            <a:lvl1pPr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defRPr sz="2800" b="1" i="1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uk-UA" sz="4800" i="0" dirty="0" smtClean="0">
                <a:solidFill>
                  <a:srgbClr val="0066FF"/>
                </a:solidFill>
                <a:latin typeface="Tahoma" pitchFamily="34" charset="0"/>
              </a:rPr>
              <a:t>Міжвузівські зв'язки</a:t>
            </a:r>
            <a:endParaRPr lang="uk-UA" sz="4800" b="0" dirty="0">
              <a:solidFill>
                <a:srgbClr val="006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71414"/>
            <a:ext cx="9144000" cy="561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rgbClr val="0066FF"/>
                </a:solidFill>
                <a:latin typeface="Tahoma" pitchFamily="34" charset="0"/>
              </a:rPr>
              <a:t>Така </a:t>
            </a:r>
            <a:r>
              <a:rPr lang="uk-UA" sz="4000" b="1" dirty="0" smtClean="0">
                <a:solidFill>
                  <a:srgbClr val="0066FF"/>
                </a:solidFill>
                <a:latin typeface="Tahoma" pitchFamily="34" charset="0"/>
              </a:rPr>
              <a:t>політика щодо підготовки кандидатів наук сприяє </a:t>
            </a:r>
            <a:r>
              <a:rPr lang="uk-UA" sz="4000" b="1" dirty="0">
                <a:solidFill>
                  <a:srgbClr val="0066FF"/>
                </a:solidFill>
                <a:latin typeface="Tahoma" pitchFamily="34" charset="0"/>
              </a:rPr>
              <a:t>вчасному виконанню запланованих дослідницьких експериментів і – відповідно – успішній підготовці до захисту дисертаційних </a:t>
            </a:r>
            <a:r>
              <a:rPr lang="uk-UA" sz="4000" b="1" dirty="0" smtClean="0">
                <a:solidFill>
                  <a:srgbClr val="0066FF"/>
                </a:solidFill>
                <a:latin typeface="Tahoma" pitchFamily="34" charset="0"/>
              </a:rPr>
              <a:t>робіт, </a:t>
            </a:r>
            <a:r>
              <a:rPr lang="uk-UA" sz="4000" b="1" dirty="0">
                <a:solidFill>
                  <a:srgbClr val="0066FF"/>
                </a:solidFill>
                <a:latin typeface="Tahoma" pitchFamily="34" charset="0"/>
              </a:rPr>
              <a:t>а також виходу – в подальшому – на спільні міжнародні проекти із вченими університетів-партнерів.</a:t>
            </a:r>
          </a:p>
        </p:txBody>
      </p:sp>
      <p:pic>
        <p:nvPicPr>
          <p:cNvPr id="3" name="Picture 4" descr="korp-1-old-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929330"/>
            <a:ext cx="716438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27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D9"/>
      </a:lt1>
      <a:dk2>
        <a:srgbClr val="808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D9"/>
        </a:lt1>
        <a:dk2>
          <a:srgbClr val="808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4404</TotalTime>
  <Words>2674</Words>
  <Application>Microsoft Office PowerPoint</Application>
  <PresentationFormat>Екран (4:3)</PresentationFormat>
  <Paragraphs>426</Paragraphs>
  <Slides>69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69</vt:i4>
      </vt:variant>
    </vt:vector>
  </HeadingPairs>
  <TitlesOfParts>
    <vt:vector size="73" baseType="lpstr">
      <vt:lpstr>Тема Office</vt:lpstr>
      <vt:lpstr>Оформление по умолчанию</vt:lpstr>
      <vt:lpstr>Слайд</vt:lpstr>
      <vt:lpstr>CorelPhotoPaint.Image.9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Студенти і молоді вчені – переможці конкурсів НАН України:</vt:lpstr>
      <vt:lpstr>Презентація PowerPoint</vt:lpstr>
      <vt:lpstr>Презентація PowerPoint</vt:lpstr>
      <vt:lpstr>Презентація PowerPoint</vt:lpstr>
      <vt:lpstr>І. Володимирський – преміант  Київського міського голови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 останні роки більше 50-ти нагород вибороли студенти-металофізики</vt:lpstr>
      <vt:lpstr>Презентація PowerPoint</vt:lpstr>
      <vt:lpstr>Презентація PowerPoint</vt:lpstr>
      <vt:lpstr>ІІ-місце в щорічному конкурсі  на “Кращу академічну групу” група ФМ-51  (VI-курс)</vt:lpstr>
      <vt:lpstr>Презентація PowerPoint</vt:lpstr>
      <vt:lpstr>Висока планка вимог кафедри до наукової діяльності викладачів, в т.ч. – і в міжнародній співпраці, є хорошим стимулом і для студентів займатися науковою роботою і розвивати міжнародні контакти.</vt:lpstr>
      <vt:lpstr>Два переможці в рейтингу  “Викладач-дослідник – 2009”:  проф. Роїк Т.А. та проф. Волошко С.М.</vt:lpstr>
      <vt:lpstr>Два переможці в рейтингу “Викладач-дослідник – 2014”  проф. Волошко С.М. та проф. Макогон Ю.М.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Ранги випускових кафедр – 2013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511</cp:revision>
  <cp:lastPrinted>2015-05-14T08:41:17Z</cp:lastPrinted>
  <dcterms:modified xsi:type="dcterms:W3CDTF">2015-05-14T08:53:00Z</dcterms:modified>
</cp:coreProperties>
</file>