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2" r:id="rId3"/>
    <p:sldId id="265" r:id="rId4"/>
    <p:sldId id="266" r:id="rId5"/>
    <p:sldId id="267" r:id="rId6"/>
    <p:sldId id="278" r:id="rId7"/>
    <p:sldId id="277" r:id="rId8"/>
    <p:sldId id="275" r:id="rId9"/>
    <p:sldId id="268" r:id="rId10"/>
    <p:sldId id="269" r:id="rId11"/>
    <p:sldId id="270" r:id="rId12"/>
    <p:sldId id="302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91" r:id="rId23"/>
    <p:sldId id="292" r:id="rId24"/>
    <p:sldId id="293" r:id="rId25"/>
    <p:sldId id="294" r:id="rId26"/>
    <p:sldId id="295" r:id="rId27"/>
    <p:sldId id="303" r:id="rId28"/>
    <p:sldId id="298" r:id="rId29"/>
    <p:sldId id="299" r:id="rId30"/>
    <p:sldId id="304" r:id="rId31"/>
    <p:sldId id="301" r:id="rId32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8E74"/>
    <a:srgbClr val="3BBB99"/>
    <a:srgbClr val="116E8A"/>
    <a:srgbClr val="1D8DB0"/>
    <a:srgbClr val="147694"/>
    <a:srgbClr val="177E9D"/>
    <a:srgbClr val="00407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4" autoAdjust="0"/>
    <p:restoredTop sz="94656" autoAdjust="0"/>
  </p:normalViewPr>
  <p:slideViewPr>
    <p:cSldViewPr snapToObjects="1">
      <p:cViewPr varScale="1">
        <p:scale>
          <a:sx n="88" d="100"/>
          <a:sy n="88" d="100"/>
        </p:scale>
        <p:origin x="-930" y="-108"/>
      </p:cViewPr>
      <p:guideLst>
        <p:guide orient="horz" pos="2296"/>
        <p:guide pos="15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73" d="100"/>
          <a:sy n="73" d="100"/>
        </p:scale>
        <p:origin x="-2028" y="-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6BF83D-38C9-4F9C-8892-1A0444C3868E}" type="datetimeFigureOut">
              <a:rPr lang="nl-BE"/>
              <a:pPr>
                <a:defRPr/>
              </a:pPr>
              <a:t>14/05/2015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07D664A-1CBF-47AD-AB94-2A2EEF508FA8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7291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DAC0458-2B8C-4AB4-AEBD-C73BAE9381DB}" type="datetimeFigureOut">
              <a:rPr lang="nl-BE"/>
              <a:pPr>
                <a:defRPr/>
              </a:pPr>
              <a:t>14/05/2015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39750" y="4319588"/>
            <a:ext cx="5761038" cy="4140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modelstijlen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BE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415380-F764-4B03-AF29-F0DCC8272640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1537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3556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9D81663-BCFB-4AF5-B141-661773AB585C}" type="slidenum">
              <a:rPr lang="de-DE" sz="1200"/>
              <a:pPr algn="r" eaLnBrk="1" hangingPunct="1"/>
              <a:t>8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4"/>
          <p:cNvSpPr>
            <a:spLocks noChangeArrowheads="1"/>
          </p:cNvSpPr>
          <p:nvPr userDrawn="1"/>
        </p:nvSpPr>
        <p:spPr bwMode="auto">
          <a:xfrm>
            <a:off x="0" y="647700"/>
            <a:ext cx="9144000" cy="6227763"/>
          </a:xfrm>
          <a:prstGeom prst="rect">
            <a:avLst/>
          </a:prstGeom>
          <a:gradFill rotWithShape="1">
            <a:gsLst>
              <a:gs pos="0">
                <a:srgbClr val="3BBB99"/>
              </a:gs>
              <a:gs pos="100000">
                <a:srgbClr val="278E7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nl-NL">
              <a:cs typeface="Arial" charset="0"/>
            </a:endParaRPr>
          </a:p>
        </p:txBody>
      </p:sp>
      <p:pic>
        <p:nvPicPr>
          <p:cNvPr id="6" name="Afbeelding 7" descr="mmateng-logo1-bi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eacea.ec.europa.eu/about/logos/eu_flag_programme/Tempus/eu_flag_tempu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0"/>
            <a:ext cx="1279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6"/>
          <p:cNvSpPr txBox="1">
            <a:spLocks noChangeArrowheads="1"/>
          </p:cNvSpPr>
          <p:nvPr userDrawn="1"/>
        </p:nvSpPr>
        <p:spPr bwMode="auto">
          <a:xfrm>
            <a:off x="1835150" y="185738"/>
            <a:ext cx="581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200" b="1" i="1"/>
              <a:t>Modernization of two cycles (MA, BA) of competence-based curricula in Material  Engineering according to the best experience of Bologna Process</a:t>
            </a:r>
            <a:endParaRPr lang="en-GB" sz="120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067918" y="1114400"/>
            <a:ext cx="5580000" cy="30346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nl-BE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Зразок заголовка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2067918" y="5517232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Зразок підзаголовка</a:t>
            </a:r>
            <a:endParaRPr lang="nl-BE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179512" y="1114400"/>
            <a:ext cx="1511720" cy="1882552"/>
          </a:xfrm>
        </p:spPr>
        <p:txBody>
          <a:bodyPr rtlCol="0"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Клацніть піктограму, щоб додати зображення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73214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Зразок заголовка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772816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dirty="0" smtClean="0"/>
              <a:t>Зразок тексту</a:t>
            </a:r>
          </a:p>
          <a:p>
            <a:pPr lvl="1"/>
            <a:r>
              <a:rPr lang="en-US" dirty="0" smtClean="0"/>
              <a:t>Другий рівень</a:t>
            </a:r>
          </a:p>
          <a:p>
            <a:pPr lvl="2"/>
            <a:r>
              <a:rPr lang="en-US" dirty="0" smtClean="0"/>
              <a:t>Третій рівень</a:t>
            </a:r>
          </a:p>
          <a:p>
            <a:pPr lvl="3"/>
            <a:r>
              <a:rPr lang="en-US" dirty="0" smtClean="0"/>
              <a:t>Четвертий рівень</a:t>
            </a:r>
          </a:p>
          <a:p>
            <a:pPr lvl="4"/>
            <a:r>
              <a:rPr lang="en-US" dirty="0" smtClean="0"/>
              <a:t>П'ятий рівень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728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Зразок заголовка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772816"/>
            <a:ext cx="4038600" cy="40051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Зразок тексту</a:t>
            </a:r>
          </a:p>
          <a:p>
            <a:pPr lvl="1"/>
            <a:r>
              <a:rPr lang="en-US" dirty="0" smtClean="0"/>
              <a:t>Другий рівень</a:t>
            </a:r>
          </a:p>
          <a:p>
            <a:pPr lvl="2"/>
            <a:r>
              <a:rPr lang="en-US" dirty="0" smtClean="0"/>
              <a:t>Третій рівень</a:t>
            </a:r>
          </a:p>
          <a:p>
            <a:pPr lvl="3"/>
            <a:r>
              <a:rPr lang="en-US" dirty="0" smtClean="0"/>
              <a:t>Четвертий рівень</a:t>
            </a:r>
          </a:p>
          <a:p>
            <a:pPr lvl="4"/>
            <a:r>
              <a:rPr lang="en-US" dirty="0" smtClean="0"/>
              <a:t>П'ятий рівень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772816"/>
            <a:ext cx="4038600" cy="40051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Зразок тексту</a:t>
            </a:r>
          </a:p>
          <a:p>
            <a:pPr lvl="1"/>
            <a:r>
              <a:rPr lang="en-US" dirty="0" smtClean="0"/>
              <a:t>Другий рівень</a:t>
            </a:r>
          </a:p>
          <a:p>
            <a:pPr lvl="2"/>
            <a:r>
              <a:rPr lang="en-US" dirty="0" smtClean="0"/>
              <a:t>Третій рівень</a:t>
            </a:r>
          </a:p>
          <a:p>
            <a:pPr lvl="3"/>
            <a:r>
              <a:rPr lang="en-US" dirty="0" smtClean="0"/>
              <a:t>Четвертий рівень</a:t>
            </a:r>
          </a:p>
          <a:p>
            <a:pPr lvl="4"/>
            <a:r>
              <a:rPr lang="en-US" dirty="0" smtClean="0"/>
              <a:t>П'ятий рівень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448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Зразок заголовка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672041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Зразок тексту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2420888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Зразок тексту</a:t>
            </a:r>
          </a:p>
          <a:p>
            <a:pPr lvl="1"/>
            <a:r>
              <a:rPr lang="en-US" dirty="0" smtClean="0"/>
              <a:t>Другий рівень</a:t>
            </a:r>
          </a:p>
          <a:p>
            <a:pPr lvl="2"/>
            <a:r>
              <a:rPr lang="en-US" dirty="0" smtClean="0"/>
              <a:t>Третій рівень</a:t>
            </a:r>
          </a:p>
          <a:p>
            <a:pPr lvl="3"/>
            <a:r>
              <a:rPr lang="en-US" dirty="0" smtClean="0"/>
              <a:t>Четвертий рівень</a:t>
            </a:r>
          </a:p>
          <a:p>
            <a:pPr lvl="4"/>
            <a:r>
              <a:rPr lang="en-US" dirty="0" smtClean="0"/>
              <a:t>П'ятий рівень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669881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Зразок тексту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2420888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Зразок тексту</a:t>
            </a:r>
          </a:p>
          <a:p>
            <a:pPr lvl="1"/>
            <a:r>
              <a:rPr lang="en-US" dirty="0" smtClean="0"/>
              <a:t>Другий рівень</a:t>
            </a:r>
          </a:p>
          <a:p>
            <a:pPr lvl="2"/>
            <a:r>
              <a:rPr lang="en-US" dirty="0" smtClean="0"/>
              <a:t>Третій рівень</a:t>
            </a:r>
          </a:p>
          <a:p>
            <a:pPr lvl="3"/>
            <a:r>
              <a:rPr lang="en-US" dirty="0" smtClean="0"/>
              <a:t>Четвертий рівень</a:t>
            </a:r>
          </a:p>
          <a:p>
            <a:pPr lvl="4"/>
            <a:r>
              <a:rPr lang="en-US" dirty="0" smtClean="0"/>
              <a:t>П'ятий рівень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672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Зразок заголовка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8936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4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836712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pPr lvl="0"/>
            <a:r>
              <a:rPr lang="en-US" dirty="0" smtClean="0"/>
              <a:t>Зразок заголовка</a:t>
            </a:r>
            <a:endParaRPr lang="nl-NL" dirty="0" smtClean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831812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Зразок тексту</a:t>
            </a:r>
          </a:p>
          <a:p>
            <a:pPr lvl="1"/>
            <a:r>
              <a:rPr lang="en-US" dirty="0" smtClean="0"/>
              <a:t>Другий рівень</a:t>
            </a:r>
          </a:p>
          <a:p>
            <a:pPr lvl="2"/>
            <a:r>
              <a:rPr lang="en-US" dirty="0" smtClean="0"/>
              <a:t>Третій рівень</a:t>
            </a:r>
          </a:p>
          <a:p>
            <a:pPr lvl="3"/>
            <a:r>
              <a:rPr lang="en-US" dirty="0" smtClean="0"/>
              <a:t>Четвертий рівень</a:t>
            </a:r>
          </a:p>
          <a:p>
            <a:pPr lvl="4"/>
            <a:r>
              <a:rPr lang="en-US" dirty="0" smtClean="0"/>
              <a:t>П'ятий рівень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731812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Зразок тексту</a:t>
            </a:r>
          </a:p>
        </p:txBody>
      </p:sp>
    </p:spTree>
    <p:extLst>
      <p:ext uri="{BB962C8B-B14F-4D97-AF65-F5344CB8AC3E}">
        <p14:creationId xmlns:p14="http://schemas.microsoft.com/office/powerpoint/2010/main" val="2308527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05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en-US" dirty="0" smtClean="0"/>
              <a:t>Зразок заголовка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764704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Клацніть піктограму, щоб додати зображення</a:t>
            </a:r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62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Зразок тексту</a:t>
            </a:r>
          </a:p>
        </p:txBody>
      </p:sp>
    </p:spTree>
    <p:extLst>
      <p:ext uri="{BB962C8B-B14F-4D97-AF65-F5344CB8AC3E}">
        <p14:creationId xmlns:p14="http://schemas.microsoft.com/office/powerpoint/2010/main" val="265687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hthoek 10"/>
          <p:cNvSpPr>
            <a:spLocks noChangeArrowheads="1"/>
          </p:cNvSpPr>
          <p:nvPr userDrawn="1"/>
        </p:nvSpPr>
        <p:spPr bwMode="auto">
          <a:xfrm>
            <a:off x="0" y="6372225"/>
            <a:ext cx="9144000" cy="550863"/>
          </a:xfrm>
          <a:prstGeom prst="rect">
            <a:avLst/>
          </a:prstGeom>
          <a:gradFill rotWithShape="1">
            <a:gsLst>
              <a:gs pos="0">
                <a:srgbClr val="3BBB99"/>
              </a:gs>
              <a:gs pos="100000">
                <a:srgbClr val="278E7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nl-NL">
              <a:cs typeface="Arial" charset="0"/>
            </a:endParaRPr>
          </a:p>
        </p:txBody>
      </p: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690563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en typ de titel</a:t>
            </a:r>
            <a:endParaRPr lang="nl-BE" smtClean="0"/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916113"/>
            <a:ext cx="8334375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en typ de tekst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smtClean="0"/>
          </a:p>
        </p:txBody>
      </p:sp>
      <p:pic>
        <p:nvPicPr>
          <p:cNvPr id="1029" name="Afbeelding 9" descr="mmateng-logo1-big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 descr="http://eacea.ec.europa.eu/about/logos/eu_flag_programme/Tempus/eu_flag_tempus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0"/>
            <a:ext cx="1279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85"/>
          <p:cNvSpPr txBox="1">
            <a:spLocks/>
          </p:cNvSpPr>
          <p:nvPr userDrawn="1"/>
        </p:nvSpPr>
        <p:spPr>
          <a:xfrm>
            <a:off x="0" y="6461125"/>
            <a:ext cx="360363" cy="461963"/>
          </a:xfrm>
          <a:prstGeom prst="rect">
            <a:avLst/>
          </a:prstGeom>
          <a:solidFill>
            <a:srgbClr val="00A0AE"/>
          </a:solidFill>
        </p:spPr>
        <p:txBody>
          <a:bodyPr wrap="none" lIns="0" tIns="108000" rIns="0" bIns="0" anchor="ctr"/>
          <a:lstStyle>
            <a:defPPr>
              <a:defRPr lang="ru-RU"/>
            </a:defPPr>
            <a:lvl1pPr marL="0" algn="ctr" defTabSz="914400" rtl="0" eaLnBrk="1" latinLnBrk="0" hangingPunct="1">
              <a:defRPr sz="20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3C906AC-F007-4021-BAB4-9114BE853926}" type="slidenum">
              <a:rPr lang="nl-B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l-BE" dirty="0"/>
          </a:p>
        </p:txBody>
      </p:sp>
      <p:sp>
        <p:nvSpPr>
          <p:cNvPr id="1032" name="TextBox 11"/>
          <p:cNvSpPr txBox="1">
            <a:spLocks noChangeArrowheads="1"/>
          </p:cNvSpPr>
          <p:nvPr userDrawn="1"/>
        </p:nvSpPr>
        <p:spPr bwMode="auto">
          <a:xfrm>
            <a:off x="360363" y="6461125"/>
            <a:ext cx="2549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70C0"/>
                </a:solidFill>
              </a:rPr>
              <a:t>KU Leuven – Campus De Nayer, </a:t>
            </a:r>
            <a:br>
              <a:rPr lang="en-US" sz="1200" b="1">
                <a:solidFill>
                  <a:srgbClr val="0070C0"/>
                </a:solidFill>
              </a:rPr>
            </a:br>
            <a:r>
              <a:rPr lang="en-US" sz="1200" b="1">
                <a:solidFill>
                  <a:srgbClr val="0070C0"/>
                </a:solidFill>
              </a:rPr>
              <a:t>10 -11 March,  2014</a:t>
            </a:r>
            <a:endParaRPr lang="ru-RU" sz="1200" b="1">
              <a:solidFill>
                <a:srgbClr val="007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19138" indent="-360363" algn="l" rtl="0" eaLnBrk="0" fontAlgn="base" hangingPunct="0">
        <a:spcBef>
          <a:spcPts val="575"/>
        </a:spcBef>
        <a:spcAft>
          <a:spcPct val="0"/>
        </a:spcAft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89013" indent="-2698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79388" algn="l" rtl="0" eaLnBrk="0" fontAlgn="base" hangingPunct="0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rtl="0" eaLnBrk="0" fontAlgn="base" hangingPunct="0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 txBox="1">
            <a:spLocks/>
          </p:cNvSpPr>
          <p:nvPr/>
        </p:nvSpPr>
        <p:spPr bwMode="auto">
          <a:xfrm>
            <a:off x="539750" y="2795588"/>
            <a:ext cx="820737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chemeClr val="bg1"/>
                </a:solidFill>
                <a:cs typeface="Arial" charset="0"/>
              </a:rPr>
              <a:t>Modernization of two cycles (MA, BA) of competence-based curricula in material engineering according to the best experience of Bologna  Process</a:t>
            </a:r>
          </a:p>
          <a:p>
            <a:pPr algn="ctr" eaLnBrk="1" hangingPunct="1"/>
            <a:r>
              <a:rPr lang="en-US" sz="2200" b="1">
                <a:solidFill>
                  <a:schemeClr val="bg1"/>
                </a:solidFill>
                <a:cs typeface="Arial" charset="0"/>
              </a:rPr>
              <a:t>(</a:t>
            </a:r>
            <a:r>
              <a:rPr lang="uk-UA" sz="2200" b="1">
                <a:solidFill>
                  <a:schemeClr val="bg1"/>
                </a:solidFill>
              </a:rPr>
              <a:t>Модернізація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навчальних планів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дворівневої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програми підготовки (бакалаври/магістри) з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інженерного матеріалознавства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на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основі компетентного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підходу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та найкращого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досвіду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з впровадження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положень Болонського</a:t>
            </a:r>
            <a:r>
              <a:rPr lang="ru-RU" sz="2200" b="1">
                <a:solidFill>
                  <a:schemeClr val="bg1"/>
                </a:solidFill>
              </a:rPr>
              <a:t> </a:t>
            </a:r>
            <a:r>
              <a:rPr lang="uk-UA" sz="2200" b="1">
                <a:solidFill>
                  <a:schemeClr val="bg1"/>
                </a:solidFill>
              </a:rPr>
              <a:t>процесу</a:t>
            </a:r>
            <a:r>
              <a:rPr lang="uk-UA" sz="2200"/>
              <a:t> </a:t>
            </a:r>
            <a:r>
              <a:rPr lang="en-US" sz="2200" b="1">
                <a:solidFill>
                  <a:schemeClr val="bg1"/>
                </a:solidFill>
                <a:cs typeface="Arial" charset="0"/>
              </a:rPr>
              <a:t>) </a:t>
            </a:r>
          </a:p>
        </p:txBody>
      </p:sp>
      <p:pic>
        <p:nvPicPr>
          <p:cNvPr id="3075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6250"/>
            <a:ext cx="46101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755650" y="6184900"/>
            <a:ext cx="7777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chemeClr val="bg1"/>
                </a:solidFill>
              </a:rPr>
              <a:t>http://</a:t>
            </a:r>
            <a:r>
              <a:rPr lang="en-US" sz="2800" b="1">
                <a:solidFill>
                  <a:schemeClr val="bg1"/>
                </a:solidFill>
              </a:rPr>
              <a:t>mmateng.eu     </a:t>
            </a:r>
            <a:r>
              <a:rPr lang="uk-UA" sz="2800" b="1">
                <a:solidFill>
                  <a:schemeClr val="bg1"/>
                </a:solidFill>
              </a:rPr>
              <a:t>http://tempus.iff.kpi.ua/</a:t>
            </a:r>
            <a:r>
              <a:rPr lang="uk-UA" sz="2800">
                <a:solidFill>
                  <a:schemeClr val="bg1"/>
                </a:solidFill>
              </a:rPr>
              <a:t> 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4"/>
          <p:cNvSpPr>
            <a:spLocks noChangeArrowheads="1"/>
          </p:cNvSpPr>
          <p:nvPr/>
        </p:nvSpPr>
        <p:spPr bwMode="auto">
          <a:xfrm>
            <a:off x="684213" y="2565400"/>
            <a:ext cx="770413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Стажування в ЄС</a:t>
            </a:r>
            <a:r>
              <a:rPr lang="en-US" sz="1600" b="1">
                <a:cs typeface="Arial" charset="0"/>
              </a:rPr>
              <a:t>: </a:t>
            </a:r>
            <a:r>
              <a:rPr lang="uk-UA" sz="1600">
                <a:cs typeface="Arial" charset="0"/>
              </a:rPr>
              <a:t>Перепідготовка викладачів по нових учбових програмах і методологіях</a:t>
            </a:r>
            <a:r>
              <a:rPr lang="en-US" sz="1600">
                <a:cs typeface="Arial" charset="0"/>
              </a:rPr>
              <a:t>. </a:t>
            </a:r>
            <a:r>
              <a:rPr lang="uk-UA" sz="1600">
                <a:cs typeface="Arial" charset="0"/>
              </a:rPr>
              <a:t>Стажування</a:t>
            </a:r>
            <a:r>
              <a:rPr lang="en-US" sz="1600">
                <a:cs typeface="Arial" charset="0"/>
              </a:rPr>
              <a:t>: </a:t>
            </a:r>
            <a:r>
              <a:rPr lang="uk-UA" sz="1600">
                <a:cs typeface="Arial" charset="0"/>
              </a:rPr>
              <a:t>за </a:t>
            </a:r>
            <a:r>
              <a:rPr lang="en-US" sz="1600">
                <a:cs typeface="Arial" charset="0"/>
              </a:rPr>
              <a:t>3 </a:t>
            </a:r>
            <a:r>
              <a:rPr lang="uk-UA" sz="1600">
                <a:cs typeface="Arial" charset="0"/>
              </a:rPr>
              <a:t>новими курсами </a:t>
            </a:r>
            <a:r>
              <a:rPr lang="en-US" sz="1600">
                <a:cs typeface="Arial" charset="0"/>
              </a:rPr>
              <a:t> (</a:t>
            </a:r>
            <a:r>
              <a:rPr lang="uk-UA" sz="1600">
                <a:cs typeface="Arial" charset="0"/>
              </a:rPr>
              <a:t>протягом 2-3 тижнів</a:t>
            </a:r>
            <a:r>
              <a:rPr lang="en-US" sz="1600">
                <a:cs typeface="Arial" charset="0"/>
              </a:rPr>
              <a:t>)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Перепідготовчі курси </a:t>
            </a:r>
            <a:r>
              <a:rPr lang="uk-UA" sz="1600">
                <a:cs typeface="Arial" charset="0"/>
              </a:rPr>
              <a:t>у країнах партнерах для відповідальних за практику студентів на підприємствах</a:t>
            </a: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/>
              <a:t>Стажування персоналу для М</a:t>
            </a:r>
            <a:r>
              <a:rPr lang="en-GB" sz="1600" b="1">
                <a:cs typeface="Arial" charset="0"/>
              </a:rPr>
              <a:t>ESO </a:t>
            </a:r>
            <a:r>
              <a:rPr lang="uk-UA" sz="1600" b="1">
                <a:cs typeface="Arial" charset="0"/>
              </a:rPr>
              <a:t>офісів</a:t>
            </a:r>
            <a:r>
              <a:rPr lang="en-US" sz="1600">
                <a:cs typeface="Arial" charset="0"/>
              </a:rPr>
              <a:t> </a:t>
            </a:r>
            <a:r>
              <a:rPr lang="uk-UA" sz="1600">
                <a:cs typeface="Arial" charset="0"/>
              </a:rPr>
              <a:t>відбудеться в </a:t>
            </a:r>
            <a:r>
              <a:rPr lang="en-US" sz="1600">
                <a:cs typeface="Arial" charset="0"/>
              </a:rPr>
              <a:t>T</a:t>
            </a:r>
            <a:r>
              <a:rPr lang="uk-UA" sz="1600">
                <a:cs typeface="Arial" charset="0"/>
              </a:rPr>
              <a:t>ехнічному університеті Берліну</a:t>
            </a:r>
            <a:r>
              <a:rPr lang="en-US" sz="1600" b="1">
                <a:cs typeface="Arial" charset="0"/>
              </a:rPr>
              <a:t/>
            </a:r>
            <a:br>
              <a:rPr lang="en-US" sz="1600" b="1">
                <a:cs typeface="Arial" charset="0"/>
              </a:rPr>
            </a:br>
            <a:endParaRPr lang="en-US" sz="1600" b="1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Майстер-класи</a:t>
            </a:r>
            <a:r>
              <a:rPr lang="en-US" sz="1600" b="1">
                <a:cs typeface="Arial" charset="0"/>
              </a:rPr>
              <a:t>: </a:t>
            </a:r>
            <a:r>
              <a:rPr lang="uk-UA" sz="1600">
                <a:cs typeface="Arial" charset="0"/>
              </a:rPr>
              <a:t>Мінімум 14 майстер-класів</a:t>
            </a:r>
            <a:r>
              <a:rPr lang="uk-UA" sz="1600" b="1">
                <a:cs typeface="Arial" charset="0"/>
              </a:rPr>
              <a:t> </a:t>
            </a:r>
            <a:r>
              <a:rPr lang="uk-UA" sz="1600">
                <a:cs typeface="Arial" charset="0"/>
              </a:rPr>
              <a:t>по обслуговуванню</a:t>
            </a:r>
            <a:r>
              <a:rPr lang="uk-UA" sz="1600" b="1">
                <a:cs typeface="Arial" charset="0"/>
              </a:rPr>
              <a:t> </a:t>
            </a:r>
            <a:r>
              <a:rPr lang="uk-UA" sz="1600">
                <a:cs typeface="Arial" charset="0"/>
              </a:rPr>
              <a:t>нових лабораторій буде проведено</a:t>
            </a:r>
            <a:r>
              <a:rPr lang="uk-UA" sz="1600" b="1">
                <a:cs typeface="Arial" charset="0"/>
              </a:rPr>
              <a:t> </a:t>
            </a:r>
            <a:r>
              <a:rPr lang="uk-UA" sz="1600">
                <a:cs typeface="Arial" charset="0"/>
              </a:rPr>
              <a:t>у цільових університетах</a:t>
            </a:r>
            <a:r>
              <a:rPr lang="en-US" sz="1600">
                <a:cs typeface="Arial" charset="0"/>
              </a:rPr>
              <a:t>. </a:t>
            </a:r>
            <a:r>
              <a:rPr lang="uk-UA" sz="1600">
                <a:cs typeface="Arial" charset="0"/>
              </a:rPr>
              <a:t>Закінчення створення </a:t>
            </a:r>
            <a:r>
              <a:rPr lang="en-US" sz="1600">
                <a:cs typeface="Arial" charset="0"/>
              </a:rPr>
              <a:t>MESO </a:t>
            </a:r>
            <a:r>
              <a:rPr lang="uk-UA" sz="1600">
                <a:cs typeface="Arial" charset="0"/>
              </a:rPr>
              <a:t>за підтримки роботодавців</a:t>
            </a:r>
            <a:endParaRPr lang="en-US" sz="1600">
              <a:cs typeface="Arial" charset="0"/>
            </a:endParaRPr>
          </a:p>
        </p:txBody>
      </p:sp>
      <p:sp>
        <p:nvSpPr>
          <p:cNvPr id="17411" name="Rectangle 14"/>
          <p:cNvSpPr>
            <a:spLocks noChangeArrowheads="1"/>
          </p:cNvSpPr>
          <p:nvPr/>
        </p:nvSpPr>
        <p:spPr bwMode="auto">
          <a:xfrm>
            <a:off x="0" y="1916113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444500" algn="l"/>
              </a:tabLst>
            </a:pPr>
            <a:r>
              <a:rPr lang="uk-UA" sz="1900" b="1">
                <a:solidFill>
                  <a:srgbClr val="E46C0A"/>
                </a:solidFill>
                <a:cs typeface="Arial" charset="0"/>
              </a:rPr>
              <a:t>Рік 2</a:t>
            </a:r>
            <a:r>
              <a:rPr lang="en-US" sz="1900" b="1">
                <a:solidFill>
                  <a:srgbClr val="E46C0A"/>
                </a:solidFill>
                <a:cs typeface="Arial" charset="0"/>
              </a:rPr>
              <a:t> 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-180975" y="1500188"/>
            <a:ext cx="9505950" cy="38576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/>
              <a:t>План роботи</a:t>
            </a:r>
            <a:endParaRPr 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hteck 4"/>
          <p:cNvSpPr>
            <a:spLocks noChangeArrowheads="1"/>
          </p:cNvSpPr>
          <p:nvPr/>
        </p:nvSpPr>
        <p:spPr bwMode="auto">
          <a:xfrm>
            <a:off x="684213" y="1916113"/>
            <a:ext cx="792003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endParaRPr lang="en-US" sz="1600" b="1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Пілотне викладання/оперування</a:t>
            </a:r>
            <a:r>
              <a:rPr lang="en-US" sz="1600" b="1">
                <a:cs typeface="Arial" charset="0"/>
              </a:rPr>
              <a:t>:</a:t>
            </a:r>
            <a:r>
              <a:rPr lang="en-US" sz="1600">
                <a:cs typeface="Arial" charset="0"/>
              </a:rPr>
              <a:t> </a:t>
            </a:r>
            <a:r>
              <a:rPr lang="uk-UA" sz="1600">
                <a:cs typeface="Arial" charset="0"/>
              </a:rPr>
              <a:t>Навчання студентів за новими навчальними програмами.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Акредитація </a:t>
            </a:r>
            <a:r>
              <a:rPr lang="uk-UA" sz="1600">
                <a:cs typeface="Arial" charset="0"/>
              </a:rPr>
              <a:t>нових навчальних планів на національному рівні</a:t>
            </a:r>
            <a:r>
              <a:rPr lang="en-US" sz="1600">
                <a:cs typeface="Arial" charset="0"/>
              </a:rPr>
              <a:t> </a:t>
            </a:r>
            <a:br>
              <a:rPr lang="en-US" sz="1600">
                <a:cs typeface="Arial" charset="0"/>
              </a:rPr>
            </a:b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Пілотне оперування </a:t>
            </a:r>
            <a:r>
              <a:rPr lang="en-US" sz="1600">
                <a:cs typeface="Arial" charset="0"/>
              </a:rPr>
              <a:t>MESO </a:t>
            </a:r>
            <a:r>
              <a:rPr lang="uk-UA" sz="1600">
                <a:cs typeface="Arial" charset="0"/>
              </a:rPr>
              <a:t>включаючи інші університети і роботодавців</a:t>
            </a:r>
            <a:r>
              <a:rPr lang="en-US" sz="1600">
                <a:cs typeface="Arial" charset="0"/>
              </a:rPr>
              <a:t>. </a:t>
            </a:r>
          </a:p>
        </p:txBody>
      </p:sp>
      <p:sp>
        <p:nvSpPr>
          <p:cNvPr id="18435" name="Rectangle 14"/>
          <p:cNvSpPr>
            <a:spLocks noChangeArrowheads="1"/>
          </p:cNvSpPr>
          <p:nvPr/>
        </p:nvSpPr>
        <p:spPr bwMode="auto">
          <a:xfrm>
            <a:off x="0" y="1341438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444500" algn="l"/>
              </a:tabLst>
            </a:pPr>
            <a:r>
              <a:rPr lang="uk-UA" sz="1900" b="1">
                <a:solidFill>
                  <a:srgbClr val="E46C0A"/>
                </a:solidFill>
                <a:cs typeface="Arial" charset="0"/>
              </a:rPr>
              <a:t>Рік</a:t>
            </a:r>
            <a:r>
              <a:rPr lang="en-US" sz="1900" b="1">
                <a:solidFill>
                  <a:srgbClr val="E46C0A"/>
                </a:solidFill>
                <a:cs typeface="Arial" charset="0"/>
              </a:rPr>
              <a:t> 3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-180975" y="836613"/>
            <a:ext cx="9505950" cy="38576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/>
              <a:t>План роботи</a:t>
            </a:r>
            <a:endParaRPr lang="en-US" b="1"/>
          </a:p>
        </p:txBody>
      </p:sp>
      <p:sp>
        <p:nvSpPr>
          <p:cNvPr id="18437" name="Rechteck 4"/>
          <p:cNvSpPr>
            <a:spLocks noChangeArrowheads="1"/>
          </p:cNvSpPr>
          <p:nvPr/>
        </p:nvSpPr>
        <p:spPr bwMode="auto">
          <a:xfrm>
            <a:off x="2759075" y="5013325"/>
            <a:ext cx="3481388" cy="1717675"/>
          </a:xfrm>
          <a:prstGeom prst="roundRect">
            <a:avLst>
              <a:gd name="adj" fmla="val 16667"/>
            </a:avLst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6213" indent="-176213">
              <a:buFont typeface="Arial" charset="0"/>
              <a:buChar char="•"/>
            </a:pPr>
            <a:r>
              <a:rPr lang="uk-UA" sz="1600">
                <a:cs typeface="Arial" charset="0"/>
              </a:rPr>
              <a:t>Конференції</a:t>
            </a:r>
            <a:r>
              <a:rPr lang="en-US" sz="1600">
                <a:cs typeface="Arial" charset="0"/>
              </a:rPr>
              <a:t> &amp; </a:t>
            </a:r>
            <a:r>
              <a:rPr lang="uk-UA" sz="1600">
                <a:cs typeface="Arial" charset="0"/>
              </a:rPr>
              <a:t>семінари</a:t>
            </a:r>
            <a:endParaRPr lang="en-US" sz="1600">
              <a:cs typeface="Arial" charset="0"/>
            </a:endParaRPr>
          </a:p>
          <a:p>
            <a:pPr marL="176213" indent="-176213">
              <a:buFont typeface="Arial" charset="0"/>
              <a:buChar char="•"/>
            </a:pPr>
            <a:r>
              <a:rPr lang="en-US" sz="1600">
                <a:cs typeface="Arial" charset="0"/>
              </a:rPr>
              <a:t>Web </a:t>
            </a:r>
            <a:r>
              <a:rPr lang="uk-UA" sz="1600">
                <a:cs typeface="Arial" charset="0"/>
              </a:rPr>
              <a:t>портал</a:t>
            </a:r>
            <a:endParaRPr lang="en-US" sz="1600">
              <a:cs typeface="Arial" charset="0"/>
            </a:endParaRPr>
          </a:p>
          <a:p>
            <a:pPr marL="176213" indent="-176213">
              <a:buFont typeface="Arial" charset="0"/>
              <a:buChar char="•"/>
            </a:pPr>
            <a:r>
              <a:rPr lang="uk-UA" sz="1600">
                <a:cs typeface="Arial" charset="0"/>
              </a:rPr>
              <a:t>Підключення роботодавців</a:t>
            </a:r>
            <a:r>
              <a:rPr lang="en-US" sz="1600">
                <a:cs typeface="Arial" charset="0"/>
              </a:rPr>
              <a:t> </a:t>
            </a:r>
          </a:p>
          <a:p>
            <a:pPr marL="176213" indent="-176213">
              <a:buFont typeface="Arial" charset="0"/>
              <a:buChar char="•"/>
            </a:pPr>
            <a:r>
              <a:rPr lang="uk-UA" sz="1600">
                <a:cs typeface="Arial" charset="0"/>
              </a:rPr>
              <a:t>Пошук та співпраця зі спонсорами</a:t>
            </a:r>
            <a:endParaRPr lang="en-US" sz="1600">
              <a:cs typeface="Arial" charset="0"/>
            </a:endParaRPr>
          </a:p>
          <a:p>
            <a:pPr marL="176213" indent="-176213">
              <a:buFont typeface="Arial" charset="0"/>
              <a:buChar char="•"/>
            </a:pPr>
            <a:r>
              <a:rPr lang="uk-UA" sz="1600">
                <a:cs typeface="Arial" charset="0"/>
              </a:rPr>
              <a:t>Комерціалізація результатів</a:t>
            </a:r>
            <a:endParaRPr lang="en-US" sz="1600">
              <a:cs typeface="Arial" charset="0"/>
            </a:endParaRP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-180975" y="4365625"/>
            <a:ext cx="9505950" cy="4000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900" b="1">
                <a:cs typeface="Arial" charset="0"/>
              </a:rPr>
              <a:t>Інші заходи</a:t>
            </a:r>
            <a:endParaRPr lang="en-US" sz="1900" b="1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68300"/>
            <a:ext cx="8334375" cy="900113"/>
          </a:xfrm>
        </p:spPr>
        <p:txBody>
          <a:bodyPr/>
          <a:lstStyle/>
          <a:p>
            <a:pPr algn="ctr" eaLnBrk="1" hangingPunct="1"/>
            <a:r>
              <a:rPr lang="uk-UA" smtClean="0">
                <a:solidFill>
                  <a:schemeClr val="bg1"/>
                </a:solidFill>
                <a:latin typeface="Arial" charset="0"/>
                <a:cs typeface="Arial" charset="0"/>
              </a:rPr>
              <a:t>Робоча група проекту в НТУУ “КПІ</a:t>
            </a:r>
            <a:r>
              <a:rPr lang="en-US" smtClean="0">
                <a:solidFill>
                  <a:schemeClr val="bg1"/>
                </a:solidFill>
                <a:latin typeface="Arial" charset="0"/>
                <a:cs typeface="Arial" charset="0"/>
              </a:rPr>
              <a:t>”</a:t>
            </a:r>
            <a:endParaRPr lang="uk-UA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2257425"/>
            <a:ext cx="4968875" cy="4051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П.І. Лобода, Ю.І. Богомол, Л.О. </a:t>
            </a:r>
            <a:r>
              <a:rPr lang="uk-UA" sz="18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Бірюкович</a:t>
            </a: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Я.В. </a:t>
            </a:r>
            <a:r>
              <a:rPr lang="uk-UA" sz="18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Зауличний</a:t>
            </a: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С.М. </a:t>
            </a:r>
            <a:r>
              <a:rPr lang="uk-UA" sz="18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Чернега</a:t>
            </a: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М.М. Бобіна,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С.І. Сидоренко, С.І. </a:t>
            </a:r>
            <a:r>
              <a:rPr lang="uk-UA" sz="18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Конорев</a:t>
            </a: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B</a:t>
            </a: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.В. </a:t>
            </a:r>
            <a:r>
              <a:rPr lang="uk-UA" sz="18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Холявко</a:t>
            </a: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І.М. Гурія. </a:t>
            </a:r>
            <a:endParaRPr lang="en-US" sz="18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8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Координатор проекту: Богомол Ю. І.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uk-UA" sz="18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uk-UA" sz="18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Відповідальний по факультету: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декан ІФФ Лобода П.І.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3683000" cy="51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13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367818" y="5888981"/>
            <a:ext cx="64813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dirty="0"/>
              <a:t>W</a:t>
            </a:r>
            <a:r>
              <a:rPr lang="uk-UA" sz="2400" dirty="0" err="1"/>
              <a:t>eekly</a:t>
            </a:r>
            <a:r>
              <a:rPr lang="en-US" sz="2400" dirty="0"/>
              <a:t> working group </a:t>
            </a:r>
            <a:r>
              <a:rPr lang="uk-UA" sz="2400" dirty="0" err="1"/>
              <a:t>meeting</a:t>
            </a:r>
            <a:r>
              <a:rPr lang="en-US" sz="2400" dirty="0" smtClean="0"/>
              <a:t>s (27 meetings)</a:t>
            </a:r>
            <a:endParaRPr lang="uk-UA" sz="2400" dirty="0"/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98688"/>
            <a:ext cx="4464050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198688"/>
            <a:ext cx="4486275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87338" y="1711325"/>
            <a:ext cx="8532812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2400" dirty="0"/>
              <a:t>For the period </a:t>
            </a:r>
            <a:r>
              <a:rPr lang="ru-RU" sz="2400" dirty="0"/>
              <a:t>(01.12.2013 – 3</a:t>
            </a:r>
            <a:r>
              <a:rPr lang="en-US" sz="2400" dirty="0"/>
              <a:t>0</a:t>
            </a:r>
            <a:r>
              <a:rPr lang="ru-RU" sz="2400" dirty="0"/>
              <a:t>.</a:t>
            </a:r>
            <a:r>
              <a:rPr lang="en-US" sz="2400" dirty="0" smtClean="0"/>
              <a:t>11</a:t>
            </a:r>
            <a:r>
              <a:rPr lang="ru-RU" sz="2400" dirty="0" smtClean="0"/>
              <a:t>.2014</a:t>
            </a:r>
            <a:r>
              <a:rPr lang="ru-RU" sz="2400" dirty="0"/>
              <a:t>) </a:t>
            </a:r>
            <a:r>
              <a:rPr lang="en-US" sz="2400" dirty="0"/>
              <a:t>were </a:t>
            </a:r>
            <a:r>
              <a:rPr lang="ru-RU" sz="2400" b="1" u="sng" dirty="0" smtClean="0"/>
              <a:t>1</a:t>
            </a:r>
            <a:r>
              <a:rPr lang="en-US" sz="2400" b="1" u="sng" dirty="0" smtClean="0"/>
              <a:t>2</a:t>
            </a:r>
            <a:r>
              <a:rPr lang="ru-RU" sz="2400" dirty="0" smtClean="0"/>
              <a:t> </a:t>
            </a:r>
            <a:r>
              <a:rPr lang="en-US" sz="2400" dirty="0"/>
              <a:t>presentations of </a:t>
            </a:r>
            <a:r>
              <a:rPr lang="ru-RU" sz="2400" dirty="0"/>
              <a:t> </a:t>
            </a:r>
            <a:r>
              <a:rPr lang="en-US" sz="2400" dirty="0"/>
              <a:t>MMATENG project</a:t>
            </a:r>
            <a:r>
              <a:rPr lang="ru-RU" sz="2400" dirty="0"/>
              <a:t>:</a:t>
            </a:r>
          </a:p>
          <a:p>
            <a:pPr eaLnBrk="0" hangingPunct="0"/>
            <a:endParaRPr lang="en-US" sz="2400" dirty="0"/>
          </a:p>
          <a:p>
            <a:pPr eaLnBrk="0" hangingPunct="0"/>
            <a:r>
              <a:rPr lang="ru-RU" sz="2400" dirty="0"/>
              <a:t> </a:t>
            </a:r>
            <a:r>
              <a:rPr lang="ru-RU" sz="2400" b="1" u="sng" dirty="0"/>
              <a:t>6</a:t>
            </a:r>
            <a:r>
              <a:rPr lang="ru-RU" sz="2400" dirty="0"/>
              <a:t> – </a:t>
            </a:r>
            <a:r>
              <a:rPr lang="en-US" sz="2400" dirty="0"/>
              <a:t>on Physical Engineering Faculty of the National Technical University of Ukraine </a:t>
            </a:r>
            <a:r>
              <a:rPr lang="ru-RU" sz="2400" dirty="0"/>
              <a:t>«</a:t>
            </a:r>
            <a:r>
              <a:rPr lang="en-US" sz="2400" dirty="0"/>
              <a:t>Kyiv Polytechnic Institute</a:t>
            </a:r>
            <a:r>
              <a:rPr lang="ru-RU" sz="2400" dirty="0"/>
              <a:t>»,</a:t>
            </a:r>
            <a:endParaRPr lang="en-US" sz="2400" dirty="0"/>
          </a:p>
          <a:p>
            <a:pPr eaLnBrk="0" hangingPunct="0"/>
            <a:r>
              <a:rPr lang="ru-RU" sz="2400" dirty="0"/>
              <a:t> </a:t>
            </a:r>
            <a:r>
              <a:rPr lang="ru-RU" sz="2400" b="1" u="sng" dirty="0"/>
              <a:t>1</a:t>
            </a:r>
            <a:r>
              <a:rPr lang="ru-RU" sz="2400" dirty="0"/>
              <a:t> – </a:t>
            </a:r>
            <a:r>
              <a:rPr lang="en-US" sz="2400" dirty="0"/>
              <a:t>on the Presidium meeting of the National Academy of Science of Ukraine</a:t>
            </a:r>
            <a:r>
              <a:rPr lang="ru-RU" sz="2400" dirty="0"/>
              <a:t>,</a:t>
            </a:r>
            <a:endParaRPr lang="en-US" sz="2400" dirty="0"/>
          </a:p>
          <a:p>
            <a:pPr eaLnBrk="0" hangingPunct="0"/>
            <a:r>
              <a:rPr lang="ru-RU" sz="2400" dirty="0"/>
              <a:t> </a:t>
            </a:r>
            <a:r>
              <a:rPr lang="en-US" sz="2400" b="1" u="sng" dirty="0" smtClean="0"/>
              <a:t>4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en-US" sz="2400" dirty="0"/>
              <a:t>on</a:t>
            </a:r>
            <a:r>
              <a:rPr lang="ru-RU" sz="2400" dirty="0"/>
              <a:t> </a:t>
            </a:r>
            <a:r>
              <a:rPr lang="en-US" sz="2400" dirty="0"/>
              <a:t>conferences,</a:t>
            </a:r>
          </a:p>
          <a:p>
            <a:pPr eaLnBrk="0" hangingPunct="0"/>
            <a:r>
              <a:rPr lang="en-US" sz="2400" b="1" dirty="0"/>
              <a:t> </a:t>
            </a:r>
            <a:r>
              <a:rPr lang="ru-RU" sz="2400" b="1" u="sng" dirty="0"/>
              <a:t>1</a:t>
            </a:r>
            <a:r>
              <a:rPr lang="ru-RU" sz="2400" dirty="0"/>
              <a:t> –</a:t>
            </a:r>
            <a:r>
              <a:rPr lang="en-US" sz="2400" dirty="0"/>
              <a:t> </a:t>
            </a:r>
            <a:r>
              <a:rPr lang="uk-UA" sz="2400" dirty="0" err="1"/>
              <a:t>in</a:t>
            </a:r>
            <a:r>
              <a:rPr lang="uk-UA" sz="2400" dirty="0"/>
              <a:t> </a:t>
            </a:r>
            <a:r>
              <a:rPr lang="uk-UA" sz="2400" dirty="0" err="1"/>
              <a:t>Otto</a:t>
            </a:r>
            <a:r>
              <a:rPr lang="uk-UA" sz="2400" dirty="0"/>
              <a:t> </a:t>
            </a:r>
            <a:r>
              <a:rPr lang="uk-UA" sz="2400" dirty="0" err="1"/>
              <a:t>von</a:t>
            </a:r>
            <a:r>
              <a:rPr lang="uk-UA" sz="2400" dirty="0"/>
              <a:t> </a:t>
            </a:r>
            <a:r>
              <a:rPr lang="uk-UA" sz="2400" dirty="0" err="1"/>
              <a:t>Guericke</a:t>
            </a:r>
            <a:r>
              <a:rPr lang="uk-UA" sz="2400" dirty="0"/>
              <a:t> </a:t>
            </a:r>
            <a:r>
              <a:rPr lang="uk-UA" sz="2400" dirty="0" err="1"/>
              <a:t>University</a:t>
            </a:r>
            <a:r>
              <a:rPr lang="uk-UA" sz="2400" dirty="0"/>
              <a:t> </a:t>
            </a:r>
            <a:r>
              <a:rPr lang="uk-UA" sz="2400" dirty="0" err="1"/>
              <a:t>Magdeburg</a:t>
            </a:r>
            <a:r>
              <a:rPr lang="uk-UA" sz="2400" dirty="0"/>
              <a:t> (</a:t>
            </a:r>
            <a:r>
              <a:rPr lang="uk-UA" sz="2400" dirty="0" err="1"/>
              <a:t>Germany</a:t>
            </a:r>
            <a:r>
              <a:rPr lang="uk-UA" sz="2400" dirty="0"/>
              <a:t>)</a:t>
            </a:r>
            <a:r>
              <a:rPr lang="ru-RU" sz="2400" dirty="0"/>
              <a:t>.</a:t>
            </a:r>
            <a:endParaRPr lang="en-US" sz="2400" dirty="0"/>
          </a:p>
          <a:p>
            <a:pPr eaLnBrk="0" hangingPunct="0"/>
            <a:endParaRPr lang="en-US" sz="2400" dirty="0"/>
          </a:p>
          <a:p>
            <a:pPr eaLnBrk="0" hangingPunct="0"/>
            <a:r>
              <a:rPr lang="en-US" sz="2400" dirty="0"/>
              <a:t>It is published </a:t>
            </a:r>
            <a:r>
              <a:rPr lang="en-US" sz="2400" b="1" u="sng" dirty="0"/>
              <a:t>3</a:t>
            </a:r>
            <a:r>
              <a:rPr lang="ru-RU" sz="2400" dirty="0"/>
              <a:t> </a:t>
            </a:r>
            <a:r>
              <a:rPr lang="en-US" sz="2400" dirty="0"/>
              <a:t>articles</a:t>
            </a:r>
            <a:r>
              <a:rPr lang="ru-RU" sz="2400" dirty="0"/>
              <a:t> </a:t>
            </a:r>
            <a:r>
              <a:rPr lang="en-US" sz="2400" dirty="0"/>
              <a:t>about MMATENG project</a:t>
            </a:r>
            <a:r>
              <a:rPr lang="ru-RU" sz="2400" dirty="0"/>
              <a:t>.</a:t>
            </a:r>
            <a:r>
              <a:rPr lang="uk-UA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01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38125" y="6078538"/>
            <a:ext cx="8797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/>
              <a:t>Curricula discussion in frame of Tempus MMATENG</a:t>
            </a:r>
            <a:r>
              <a:rPr lang="ru-RU"/>
              <a:t> </a:t>
            </a:r>
            <a:r>
              <a:rPr lang="en-US"/>
              <a:t>project on the High-temperature and Powder Metallurgy department </a:t>
            </a:r>
            <a:r>
              <a:rPr lang="ru-RU"/>
              <a:t>meeting, </a:t>
            </a:r>
            <a:r>
              <a:rPr lang="en-US"/>
              <a:t>May</a:t>
            </a:r>
            <a:r>
              <a:rPr lang="ru-RU"/>
              <a:t> 2014</a:t>
            </a:r>
            <a:endParaRPr lang="uk-UA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428750"/>
            <a:ext cx="6210300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7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60363" y="5942013"/>
            <a:ext cx="8604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/>
              <a:t>Presentation of the project on Academic Council </a:t>
            </a:r>
            <a:r>
              <a:rPr lang="ru-RU"/>
              <a:t> </a:t>
            </a:r>
            <a:r>
              <a:rPr lang="en-US"/>
              <a:t>of the Physical Engineering Faculty of the National Technical University of Ukraine </a:t>
            </a:r>
            <a:r>
              <a:rPr lang="ru-RU"/>
              <a:t>«</a:t>
            </a:r>
            <a:r>
              <a:rPr lang="en-US"/>
              <a:t>Kyiv Polytechnic Institute</a:t>
            </a:r>
            <a:r>
              <a:rPr lang="ru-RU"/>
              <a:t>». 31.03.2014.</a:t>
            </a:r>
            <a:r>
              <a:rPr lang="uk-UA"/>
              <a:t> 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412875"/>
            <a:ext cx="6648450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6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6513" y="5826125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/>
              <a:t>Presentation of the project for students</a:t>
            </a:r>
            <a:r>
              <a:rPr lang="ru-RU"/>
              <a:t>, </a:t>
            </a:r>
            <a:r>
              <a:rPr lang="en-US"/>
              <a:t>PhD students and lecturers of Physical Engineering Faculty of the National Technical University of Ukraine </a:t>
            </a:r>
            <a:r>
              <a:rPr lang="ru-RU"/>
              <a:t>«</a:t>
            </a:r>
            <a:r>
              <a:rPr lang="en-US"/>
              <a:t>Kyiv Polytechnic Institute</a:t>
            </a:r>
            <a:r>
              <a:rPr lang="ru-RU"/>
              <a:t>». 15.05.2014 г.</a:t>
            </a:r>
            <a:endParaRPr lang="uk-UA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416050"/>
            <a:ext cx="662622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17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5935663"/>
            <a:ext cx="828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/>
              <a:t>Presentation of the project on the conference </a:t>
            </a:r>
            <a:r>
              <a:rPr lang="ru-RU"/>
              <a:t>«</a:t>
            </a:r>
            <a:r>
              <a:rPr lang="en-US"/>
              <a:t>Day of young researcher</a:t>
            </a:r>
            <a:r>
              <a:rPr lang="ru-RU"/>
              <a:t>», </a:t>
            </a:r>
            <a:r>
              <a:rPr lang="en-US"/>
              <a:t>Kyiv, </a:t>
            </a:r>
            <a:r>
              <a:rPr lang="ru-RU"/>
              <a:t> </a:t>
            </a:r>
            <a:r>
              <a:rPr lang="en-US"/>
              <a:t>Dragomanov National Pedagogical University</a:t>
            </a:r>
            <a:r>
              <a:rPr lang="ru-RU"/>
              <a:t>, 15.05.2014.</a:t>
            </a:r>
            <a:r>
              <a:rPr lang="uk-UA"/>
              <a:t> 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508125"/>
            <a:ext cx="7634288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4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38125" y="6172200"/>
            <a:ext cx="8797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/>
              <a:t>Presentation of the project on the international conference </a:t>
            </a:r>
            <a:r>
              <a:rPr lang="ru-RU"/>
              <a:t>«</a:t>
            </a:r>
            <a:r>
              <a:rPr lang="en-US"/>
              <a:t>New materials and techniques in</a:t>
            </a:r>
            <a:r>
              <a:rPr lang="ru-RU"/>
              <a:t> mechanical engineering». </a:t>
            </a:r>
            <a:r>
              <a:rPr lang="en-US"/>
              <a:t>May </a:t>
            </a:r>
            <a:r>
              <a:rPr lang="ru-RU"/>
              <a:t>2</a:t>
            </a:r>
            <a:r>
              <a:rPr lang="en-US"/>
              <a:t>0,</a:t>
            </a:r>
            <a:r>
              <a:rPr lang="ru-RU"/>
              <a:t> 2014. </a:t>
            </a:r>
            <a:r>
              <a:rPr lang="en-US"/>
              <a:t>NTUU</a:t>
            </a:r>
            <a:r>
              <a:rPr lang="ru-RU"/>
              <a:t> «</a:t>
            </a:r>
            <a:r>
              <a:rPr lang="en-US"/>
              <a:t>KPI</a:t>
            </a:r>
            <a:r>
              <a:rPr lang="ru-RU"/>
              <a:t>», </a:t>
            </a:r>
            <a:r>
              <a:rPr lang="en-US"/>
              <a:t>Kyiv</a:t>
            </a:r>
            <a:r>
              <a:rPr lang="ru-RU"/>
              <a:t>, </a:t>
            </a:r>
            <a:r>
              <a:rPr lang="en-US"/>
              <a:t>Ukraine</a:t>
            </a:r>
            <a:r>
              <a:rPr lang="ru-RU"/>
              <a:t>.</a:t>
            </a:r>
            <a:r>
              <a:rPr lang="uk-UA"/>
              <a:t> </a:t>
            </a:r>
          </a:p>
        </p:txBody>
      </p:sp>
      <p:sp>
        <p:nvSpPr>
          <p:cNvPr id="13316" name="AutoShape 5" descr="DSC072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7" name="AutoShape 7" descr="DSC07220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8" name="AutoShape 9" descr="DSC07220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381125"/>
            <a:ext cx="6289675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4211638" y="2587625"/>
            <a:ext cx="4716462" cy="9159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57188" indent="-180975">
              <a:defRPr/>
            </a:pPr>
            <a:r>
              <a:rPr lang="uk-UA" sz="14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Конкурс</a:t>
            </a:r>
            <a:r>
              <a:rPr lang="en-US" sz="14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marL="357188" indent="-180975">
              <a:buFont typeface="Arial" charset="0"/>
              <a:buChar char="•"/>
              <a:defRPr/>
            </a:pPr>
            <a:r>
              <a:rPr lang="uk-UA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Було подано </a:t>
            </a:r>
            <a:r>
              <a:rPr lang="en-US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937 </a:t>
            </a:r>
            <a:r>
              <a:rPr lang="uk-UA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проектних пропозицій</a:t>
            </a:r>
            <a:r>
              <a:rPr lang="en-US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,  </a:t>
            </a:r>
          </a:p>
          <a:p>
            <a:pPr marL="357188" indent="-180975">
              <a:buFont typeface="Arial" charset="0"/>
              <a:buChar char="•"/>
              <a:defRPr/>
            </a:pPr>
            <a:r>
              <a:rPr lang="uk-UA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З них </a:t>
            </a:r>
            <a:r>
              <a:rPr lang="en-US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171 (18,2%) </a:t>
            </a:r>
            <a:r>
              <a:rPr lang="uk-UA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була рекомендована до фінансування</a:t>
            </a:r>
            <a:endParaRPr lang="en-US" sz="12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195" name="Rectangle 14"/>
          <p:cNvSpPr>
            <a:spLocks noChangeArrowheads="1"/>
          </p:cNvSpPr>
          <p:nvPr/>
        </p:nvSpPr>
        <p:spPr bwMode="auto">
          <a:xfrm>
            <a:off x="0" y="1876425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1900" b="1">
                <a:solidFill>
                  <a:srgbClr val="E46C0A"/>
                </a:solidFill>
                <a:cs typeface="Arial" charset="0"/>
              </a:rPr>
              <a:t>MMATENG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323850" y="2611438"/>
            <a:ext cx="3671888" cy="1614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sz="1600" b="1">
                <a:ea typeface="Verdana" pitchFamily="34" charset="0"/>
                <a:cs typeface="Verdana" pitchFamily="34" charset="0"/>
              </a:rPr>
              <a:t>Тема для співробітництва</a:t>
            </a:r>
            <a:endParaRPr lang="en-GB" sz="1600" b="1">
              <a:ea typeface="Verdana" pitchFamily="34" charset="0"/>
              <a:cs typeface="Verdana" pitchFamily="34" charset="0"/>
            </a:endParaRPr>
          </a:p>
          <a:p>
            <a:r>
              <a:rPr lang="uk-UA" sz="1200" b="1" i="1">
                <a:solidFill>
                  <a:srgbClr val="0070C0"/>
                </a:solidFill>
                <a:cs typeface="Arial" charset="0"/>
              </a:rPr>
              <a:t>Реформа навчальних програм</a:t>
            </a:r>
            <a:r>
              <a:rPr lang="en-GB" sz="1200" b="1" i="1">
                <a:solidFill>
                  <a:srgbClr val="0070C0"/>
                </a:solidFill>
                <a:ea typeface="Calibri" pitchFamily="34" charset="0"/>
                <a:cs typeface="Arial" charset="0"/>
              </a:rPr>
              <a:t> </a:t>
            </a:r>
            <a:r>
              <a:rPr lang="en-GB" sz="1200" i="1">
                <a:solidFill>
                  <a:srgbClr val="0070C0"/>
                </a:solidFill>
                <a:ea typeface="Calibri" pitchFamily="34" charset="0"/>
                <a:cs typeface="Arial" charset="0"/>
              </a:rPr>
              <a:t>– </a:t>
            </a:r>
            <a:r>
              <a:rPr lang="uk-UA" sz="1200" i="1">
                <a:solidFill>
                  <a:srgbClr val="0070C0"/>
                </a:solidFill>
                <a:cs typeface="Arial" charset="0"/>
              </a:rPr>
              <a:t>модернізація навчальних програм по академічних дисциплінах пріоритетних для країн партнерів з використанням Європейської Кредитно-Трансферної Системи</a:t>
            </a:r>
            <a:r>
              <a:rPr lang="en-US" sz="1200" i="1">
                <a:solidFill>
                  <a:srgbClr val="0070C0"/>
                </a:solidFill>
                <a:cs typeface="Calibri" pitchFamily="34" charset="0"/>
              </a:rPr>
              <a:t> </a:t>
            </a:r>
            <a:r>
              <a:rPr lang="uk-UA" sz="1200" i="1">
                <a:solidFill>
                  <a:srgbClr val="0070C0"/>
                </a:solidFill>
                <a:cs typeface="Arial" charset="0"/>
              </a:rPr>
              <a:t>(</a:t>
            </a:r>
            <a:r>
              <a:rPr lang="en-US" sz="1200" i="1">
                <a:solidFill>
                  <a:srgbClr val="0070C0"/>
                </a:solidFill>
                <a:cs typeface="Calibri" pitchFamily="34" charset="0"/>
              </a:rPr>
              <a:t>European Credit Transfer System (ECTS)</a:t>
            </a:r>
            <a:r>
              <a:rPr lang="uk-UA" sz="1200" i="1">
                <a:solidFill>
                  <a:srgbClr val="0070C0"/>
                </a:solidFill>
                <a:cs typeface="Arial" charset="0"/>
              </a:rPr>
              <a:t>)</a:t>
            </a:r>
            <a:r>
              <a:rPr lang="en-US" sz="1200" i="1">
                <a:solidFill>
                  <a:srgbClr val="0070C0"/>
                </a:solidFill>
                <a:cs typeface="Calibri" pitchFamily="34" charset="0"/>
              </a:rPr>
              <a:t>, </a:t>
            </a:r>
            <a:r>
              <a:rPr lang="uk-UA" sz="1200" i="1">
                <a:solidFill>
                  <a:srgbClr val="0070C0"/>
                </a:solidFill>
                <a:cs typeface="Arial" charset="0"/>
              </a:rPr>
              <a:t>трирівневого циклу підготовки та визнання дипломів</a:t>
            </a:r>
            <a:r>
              <a:rPr lang="en-US" sz="1200" i="1">
                <a:solidFill>
                  <a:srgbClr val="0070C0"/>
                </a:solidFill>
                <a:cs typeface="Calibri" pitchFamily="34" charset="0"/>
              </a:rPr>
              <a:t>.</a:t>
            </a:r>
            <a:r>
              <a:rPr lang="en-US" sz="1100" i="1">
                <a:solidFill>
                  <a:srgbClr val="0070C0"/>
                </a:solidFill>
                <a:cs typeface="Calibri" pitchFamily="34" charset="0"/>
              </a:rPr>
              <a:t> </a:t>
            </a:r>
            <a:endParaRPr lang="en-GB" sz="1200" i="1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4211638" y="3867150"/>
            <a:ext cx="4716462" cy="1006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sz="1600" b="1">
                <a:ea typeface="Verdana" pitchFamily="34" charset="0"/>
                <a:cs typeface="Verdana" pitchFamily="34" charset="0"/>
              </a:rPr>
              <a:t>Цільові країни</a:t>
            </a:r>
            <a:r>
              <a:rPr lang="en-GB" sz="1600" b="1">
                <a:ea typeface="Calibri" pitchFamily="34" charset="0"/>
                <a:cs typeface="Verdana" pitchFamily="34" charset="0"/>
              </a:rPr>
              <a:t> / </a:t>
            </a:r>
            <a:r>
              <a:rPr lang="uk-UA" sz="1600" b="1">
                <a:ea typeface="Verdana" pitchFamily="34" charset="0"/>
                <a:cs typeface="Verdana" pitchFamily="34" charset="0"/>
              </a:rPr>
              <a:t>національні пріоритети</a:t>
            </a:r>
            <a:endParaRPr lang="en-GB" sz="1600" b="1">
              <a:ea typeface="Verdana" pitchFamily="34" charset="0"/>
              <a:cs typeface="Verdana" pitchFamily="34" charset="0"/>
            </a:endParaRPr>
          </a:p>
          <a:p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Ізраїль, Росія, Україна</a:t>
            </a:r>
            <a:r>
              <a:rPr lang="en-GB" sz="1400" b="1">
                <a:solidFill>
                  <a:srgbClr val="0070C0"/>
                </a:solidFill>
                <a:cs typeface="Calibri" pitchFamily="34" charset="0"/>
              </a:rPr>
              <a:t> </a:t>
            </a:r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/</a:t>
            </a:r>
            <a:r>
              <a:rPr lang="en-GB" sz="1400" b="1">
                <a:solidFill>
                  <a:srgbClr val="0070C0"/>
                </a:solidFill>
                <a:cs typeface="Calibri" pitchFamily="34" charset="0"/>
              </a:rPr>
              <a:t/>
            </a:r>
            <a:br>
              <a:rPr lang="en-GB" sz="1400" b="1">
                <a:solidFill>
                  <a:srgbClr val="0070C0"/>
                </a:solidFill>
                <a:cs typeface="Calibri" pitchFamily="34" charset="0"/>
              </a:rPr>
            </a:br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інженерне матеріалознавство</a:t>
            </a:r>
            <a:endParaRPr lang="en-GB" sz="1400" b="1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4211638" y="5172075"/>
            <a:ext cx="4716462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sz="1600" b="1">
                <a:ea typeface="Verdana" pitchFamily="34" charset="0"/>
                <a:cs typeface="Verdana" pitchFamily="34" charset="0"/>
              </a:rPr>
              <a:t>Тип проекту</a:t>
            </a:r>
            <a:r>
              <a:rPr lang="en-GB" sz="1600" b="1">
                <a:ea typeface="Calibri" pitchFamily="34" charset="0"/>
                <a:cs typeface="Verdana" pitchFamily="34" charset="0"/>
              </a:rPr>
              <a:t>:</a:t>
            </a:r>
            <a:r>
              <a:rPr lang="en-GB" sz="1200" b="1">
                <a:ea typeface="Calibri" pitchFamily="34" charset="0"/>
                <a:cs typeface="Verdana" pitchFamily="34" charset="0"/>
              </a:rPr>
              <a:t>	</a:t>
            </a:r>
          </a:p>
          <a:p>
            <a:r>
              <a:rPr lang="en-GB" sz="1400" b="1">
                <a:solidFill>
                  <a:srgbClr val="0070C0"/>
                </a:solidFill>
                <a:ea typeface="Calibri" pitchFamily="34" charset="0"/>
                <a:cs typeface="Verdana" pitchFamily="34" charset="0"/>
              </a:rPr>
              <a:t>M</a:t>
            </a:r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іжнародний проект</a:t>
            </a:r>
            <a:endParaRPr lang="en-GB" sz="1400" b="1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323850" y="4581525"/>
            <a:ext cx="367188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sz="1600" b="1">
                <a:ea typeface="Verdana" pitchFamily="34" charset="0"/>
                <a:cs typeface="Verdana" pitchFamily="34" charset="0"/>
              </a:rPr>
              <a:t>Тривалість проекту</a:t>
            </a:r>
            <a:r>
              <a:rPr lang="en-GB" sz="1600" b="1">
                <a:ea typeface="Calibri" pitchFamily="34" charset="0"/>
                <a:cs typeface="Verdana" pitchFamily="34" charset="0"/>
              </a:rPr>
              <a:t>: </a:t>
            </a:r>
            <a:r>
              <a:rPr lang="en-GB" sz="1400" b="1">
                <a:solidFill>
                  <a:srgbClr val="0070C0"/>
                </a:solidFill>
                <a:ea typeface="Calibri" pitchFamily="34" charset="0"/>
                <a:cs typeface="Verdana" pitchFamily="34" charset="0"/>
              </a:rPr>
              <a:t>3</a:t>
            </a:r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роки</a:t>
            </a:r>
            <a:endParaRPr lang="en-GB" sz="1200" b="1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4211638" y="5986463"/>
            <a:ext cx="36004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sz="1600" b="1">
                <a:ea typeface="Verdana" pitchFamily="34" charset="0"/>
                <a:cs typeface="Verdana" pitchFamily="34" charset="0"/>
              </a:rPr>
              <a:t>Консорціум</a:t>
            </a:r>
            <a:r>
              <a:rPr lang="en-GB" sz="1600" b="1">
                <a:ea typeface="Calibri" pitchFamily="34" charset="0"/>
                <a:cs typeface="Verdana" pitchFamily="34" charset="0"/>
              </a:rPr>
              <a:t>: </a:t>
            </a:r>
            <a:r>
              <a:rPr lang="en-GB" sz="1400" b="1">
                <a:solidFill>
                  <a:srgbClr val="0070C0"/>
                </a:solidFill>
                <a:ea typeface="Calibri" pitchFamily="34" charset="0"/>
                <a:cs typeface="Verdana" pitchFamily="34" charset="0"/>
              </a:rPr>
              <a:t>19 </a:t>
            </a:r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організацій</a:t>
            </a:r>
            <a:endParaRPr lang="en-GB" sz="1200" b="1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201" name="Rectangle 2"/>
          <p:cNvSpPr>
            <a:spLocks noChangeArrowheads="1"/>
          </p:cNvSpPr>
          <p:nvPr/>
        </p:nvSpPr>
        <p:spPr bwMode="auto">
          <a:xfrm>
            <a:off x="323850" y="5446713"/>
            <a:ext cx="3671888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sz="1600" b="1">
                <a:ea typeface="Verdana" pitchFamily="34" charset="0"/>
                <a:cs typeface="Verdana" pitchFamily="34" charset="0"/>
              </a:rPr>
              <a:t>Бюджет</a:t>
            </a:r>
            <a:r>
              <a:rPr lang="en-US" sz="1600" b="1">
                <a:ea typeface="Calibri" pitchFamily="34" charset="0"/>
                <a:cs typeface="Verdana" pitchFamily="34" charset="0"/>
              </a:rPr>
              <a:t> (Tempus Grant)</a:t>
            </a:r>
            <a:r>
              <a:rPr lang="uk-UA" sz="1600" b="1">
                <a:ea typeface="Verdana" pitchFamily="34" charset="0"/>
                <a:cs typeface="Verdana" pitchFamily="34" charset="0"/>
              </a:rPr>
              <a:t>:</a:t>
            </a:r>
            <a:endParaRPr lang="en-US" sz="1600" b="1">
              <a:ea typeface="Verdana" pitchFamily="34" charset="0"/>
              <a:cs typeface="Verdana" pitchFamily="34" charset="0"/>
            </a:endParaRPr>
          </a:p>
          <a:p>
            <a:r>
              <a:rPr lang="en-US" sz="1400" b="1">
                <a:solidFill>
                  <a:srgbClr val="0070C0"/>
                </a:solidFill>
                <a:cs typeface="Calibri" pitchFamily="34" charset="0"/>
              </a:rPr>
              <a:t>€ 1 216</a:t>
            </a:r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>
                <a:solidFill>
                  <a:srgbClr val="0070C0"/>
                </a:solidFill>
                <a:cs typeface="Calibri" pitchFamily="34" charset="0"/>
              </a:rPr>
              <a:t>7</a:t>
            </a:r>
            <a:r>
              <a:rPr lang="uk-UA" sz="1400" b="1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00</a:t>
            </a:r>
            <a:r>
              <a:rPr lang="en-US" sz="1400" b="1">
                <a:solidFill>
                  <a:srgbClr val="0070C0"/>
                </a:solidFill>
                <a:cs typeface="Calibri" pitchFamily="34" charset="0"/>
              </a:rPr>
              <a:t> </a:t>
            </a:r>
            <a:endParaRPr lang="en-GB" sz="1400" b="1">
              <a:solidFill>
                <a:srgbClr val="0070C0"/>
              </a:solidFill>
              <a:cs typeface="Calibri" pitchFamily="34" charset="0"/>
            </a:endParaRPr>
          </a:p>
        </p:txBody>
      </p:sp>
      <p:pic>
        <p:nvPicPr>
          <p:cNvPr id="82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827088"/>
            <a:ext cx="1076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8800"/>
            <a:ext cx="28082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79438" y="6178550"/>
            <a:ext cx="8529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/>
              <a:t>Presentation of the project on the 4</a:t>
            </a:r>
            <a:r>
              <a:rPr lang="en-US" baseline="30000"/>
              <a:t>th</a:t>
            </a:r>
            <a:r>
              <a:rPr lang="en-US"/>
              <a:t> international Samsonov’s conference </a:t>
            </a:r>
            <a:r>
              <a:rPr lang="ru-RU"/>
              <a:t>«</a:t>
            </a:r>
            <a:r>
              <a:rPr lang="en-US"/>
              <a:t>Materials science of refractory compounds</a:t>
            </a:r>
            <a:r>
              <a:rPr lang="ru-RU"/>
              <a:t>». </a:t>
            </a:r>
            <a:r>
              <a:rPr lang="en-US"/>
              <a:t>May </a:t>
            </a:r>
            <a:r>
              <a:rPr lang="ru-RU"/>
              <a:t>2</a:t>
            </a:r>
            <a:r>
              <a:rPr lang="en-US"/>
              <a:t>1,</a:t>
            </a:r>
            <a:r>
              <a:rPr lang="ru-RU"/>
              <a:t> 2014. </a:t>
            </a:r>
            <a:r>
              <a:rPr lang="en-US"/>
              <a:t>Kyiv</a:t>
            </a:r>
            <a:r>
              <a:rPr lang="ru-RU"/>
              <a:t>, </a:t>
            </a:r>
            <a:r>
              <a:rPr lang="en-US"/>
              <a:t>Ukraine</a:t>
            </a:r>
            <a:endParaRPr lang="uk-UA"/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352550"/>
            <a:ext cx="6430963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0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23528" y="6176059"/>
            <a:ext cx="85296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dirty="0"/>
              <a:t>Presentation of the project </a:t>
            </a:r>
            <a:r>
              <a:rPr lang="uk-UA" dirty="0" err="1"/>
              <a:t>in</a:t>
            </a:r>
            <a:r>
              <a:rPr lang="uk-UA" dirty="0"/>
              <a:t> </a:t>
            </a:r>
            <a:r>
              <a:rPr lang="uk-UA" dirty="0" err="1"/>
              <a:t>Otto</a:t>
            </a:r>
            <a:r>
              <a:rPr lang="uk-UA" dirty="0"/>
              <a:t> </a:t>
            </a:r>
            <a:r>
              <a:rPr lang="uk-UA" dirty="0" err="1"/>
              <a:t>von</a:t>
            </a:r>
            <a:r>
              <a:rPr lang="uk-UA" dirty="0"/>
              <a:t> </a:t>
            </a:r>
            <a:r>
              <a:rPr lang="uk-UA" dirty="0" err="1"/>
              <a:t>Guericke</a:t>
            </a:r>
            <a:r>
              <a:rPr lang="uk-UA" dirty="0"/>
              <a:t> </a:t>
            </a:r>
            <a:r>
              <a:rPr lang="uk-UA" dirty="0" err="1"/>
              <a:t>University</a:t>
            </a:r>
            <a:r>
              <a:rPr lang="uk-UA" dirty="0"/>
              <a:t> </a:t>
            </a:r>
            <a:r>
              <a:rPr lang="uk-UA" dirty="0" err="1"/>
              <a:t>Magdeburg</a:t>
            </a:r>
            <a:r>
              <a:rPr lang="uk-UA" dirty="0"/>
              <a:t> (</a:t>
            </a:r>
            <a:r>
              <a:rPr lang="uk-UA" dirty="0" err="1"/>
              <a:t>Germany</a:t>
            </a:r>
            <a:r>
              <a:rPr lang="uk-UA" dirty="0" smtClean="0"/>
              <a:t>)</a:t>
            </a:r>
            <a:r>
              <a:rPr lang="ru-RU" dirty="0" smtClean="0"/>
              <a:t>. </a:t>
            </a:r>
            <a:r>
              <a:rPr lang="en-US" dirty="0" smtClean="0"/>
              <a:t>July </a:t>
            </a:r>
            <a:r>
              <a:rPr lang="ru-RU" dirty="0"/>
              <a:t>2</a:t>
            </a:r>
            <a:r>
              <a:rPr lang="en-US" dirty="0"/>
              <a:t>1,</a:t>
            </a:r>
            <a:r>
              <a:rPr lang="ru-RU" dirty="0"/>
              <a:t> 2014. </a:t>
            </a:r>
            <a:r>
              <a:rPr lang="en-US" dirty="0" smtClean="0"/>
              <a:t>Magdeburg</a:t>
            </a:r>
            <a:r>
              <a:rPr lang="ru-RU" dirty="0" smtClean="0"/>
              <a:t>, </a:t>
            </a:r>
            <a:r>
              <a:rPr lang="en-US" dirty="0" smtClean="0"/>
              <a:t>Germany</a:t>
            </a:r>
            <a:endParaRPr lang="uk-UA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22" y="1412776"/>
            <a:ext cx="649953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84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7412" name="Прямоугольник 1"/>
          <p:cNvSpPr>
            <a:spLocks noChangeArrowheads="1"/>
          </p:cNvSpPr>
          <p:nvPr/>
        </p:nvSpPr>
        <p:spPr bwMode="auto">
          <a:xfrm>
            <a:off x="2032000" y="1341438"/>
            <a:ext cx="526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Web-page</a:t>
            </a:r>
            <a:r>
              <a:rPr lang="ru-RU" b="1"/>
              <a:t> </a:t>
            </a:r>
            <a:r>
              <a:rPr lang="en-US" b="1"/>
              <a:t>of </a:t>
            </a:r>
            <a:r>
              <a:rPr lang="ru-RU" b="1"/>
              <a:t>MMATE</a:t>
            </a:r>
            <a:r>
              <a:rPr lang="en-US" b="1"/>
              <a:t>NG project in NTUU “KPI”</a:t>
            </a:r>
            <a:endParaRPr lang="ru-RU" b="1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r="46926" b="12048"/>
          <a:stretch/>
        </p:blipFill>
        <p:spPr bwMode="auto">
          <a:xfrm>
            <a:off x="1043608" y="1708150"/>
            <a:ext cx="6984776" cy="5149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0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18294" y="1268413"/>
            <a:ext cx="4402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b="1" dirty="0" smtClean="0"/>
              <a:t>Publications </a:t>
            </a:r>
            <a:r>
              <a:rPr lang="en-US" b="1" dirty="0"/>
              <a:t>about </a:t>
            </a:r>
            <a:r>
              <a:rPr lang="ru-RU" b="1" dirty="0"/>
              <a:t>MMATE</a:t>
            </a:r>
            <a:r>
              <a:rPr lang="en-US" b="1" dirty="0"/>
              <a:t>NG project in NTUU “KPI”</a:t>
            </a:r>
            <a:r>
              <a:rPr lang="ru-RU" b="1" dirty="0"/>
              <a:t>:</a:t>
            </a:r>
            <a:r>
              <a:rPr lang="uk-UA" b="1" dirty="0"/>
              <a:t>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3907" y="1896214"/>
            <a:ext cx="517959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en-US" sz="1300" dirty="0"/>
              <a:t>I. </a:t>
            </a:r>
            <a:r>
              <a:rPr lang="en-US" sz="1300" dirty="0" err="1"/>
              <a:t>Guriya</a:t>
            </a:r>
            <a:r>
              <a:rPr lang="ru-RU" sz="1300" dirty="0"/>
              <a:t>, </a:t>
            </a:r>
            <a:r>
              <a:rPr lang="en-US" sz="1300" dirty="0"/>
              <a:t>I. </a:t>
            </a:r>
            <a:r>
              <a:rPr lang="en-US" sz="1300" dirty="0" err="1"/>
              <a:t>Bogomol</a:t>
            </a:r>
            <a:r>
              <a:rPr lang="en-US" sz="1300" dirty="0"/>
              <a:t> European educational program Tempus on IFF </a:t>
            </a:r>
            <a:r>
              <a:rPr lang="ru-RU" sz="1300" dirty="0"/>
              <a:t>(</a:t>
            </a:r>
            <a:r>
              <a:rPr lang="en-US" sz="1300" dirty="0"/>
              <a:t>in</a:t>
            </a:r>
            <a:r>
              <a:rPr lang="ru-RU" sz="1300" dirty="0"/>
              <a:t> </a:t>
            </a:r>
            <a:r>
              <a:rPr lang="en-US" sz="1300" dirty="0"/>
              <a:t>Ukrainian</a:t>
            </a:r>
            <a:r>
              <a:rPr lang="ru-RU" sz="1300" dirty="0"/>
              <a:t>), </a:t>
            </a:r>
            <a:r>
              <a:rPr lang="en-US" sz="1300" dirty="0"/>
              <a:t>Kyiv polytechnic</a:t>
            </a:r>
            <a:r>
              <a:rPr lang="ru-RU" sz="1300" dirty="0"/>
              <a:t>, №13 (3071), 10.04.2014, </a:t>
            </a:r>
            <a:r>
              <a:rPr lang="en-US" sz="1300" dirty="0"/>
              <a:t>P</a:t>
            </a:r>
            <a:r>
              <a:rPr lang="ru-RU" sz="1300" dirty="0"/>
              <a:t>. 2. 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en-US" sz="1300" dirty="0" smtClean="0"/>
              <a:t>I</a:t>
            </a:r>
            <a:r>
              <a:rPr lang="en-US" sz="1300" dirty="0"/>
              <a:t>. </a:t>
            </a:r>
            <a:r>
              <a:rPr lang="en-US" sz="1300" dirty="0" err="1"/>
              <a:t>Guriya</a:t>
            </a:r>
            <a:r>
              <a:rPr lang="ru-RU" sz="1300" dirty="0"/>
              <a:t>, </a:t>
            </a:r>
            <a:r>
              <a:rPr lang="en-US" sz="1300" dirty="0"/>
              <a:t>I. </a:t>
            </a:r>
            <a:r>
              <a:rPr lang="en-US" sz="1300" dirty="0" err="1"/>
              <a:t>Bogomol</a:t>
            </a:r>
            <a:r>
              <a:rPr lang="en-US" sz="1300" dirty="0"/>
              <a:t> European educational program Tempus on IFF </a:t>
            </a:r>
            <a:r>
              <a:rPr lang="ru-RU" sz="1300" dirty="0"/>
              <a:t>(</a:t>
            </a:r>
            <a:r>
              <a:rPr lang="en-US" sz="1300" dirty="0"/>
              <a:t>in</a:t>
            </a:r>
            <a:r>
              <a:rPr lang="ru-RU" sz="1300" dirty="0"/>
              <a:t> </a:t>
            </a:r>
            <a:r>
              <a:rPr lang="en-US" sz="1300" dirty="0"/>
              <a:t>Ukrainian</a:t>
            </a:r>
            <a:r>
              <a:rPr lang="ru-RU" sz="1300" dirty="0"/>
              <a:t>), </a:t>
            </a:r>
            <a:r>
              <a:rPr lang="en-US" sz="1300" dirty="0"/>
              <a:t>A</a:t>
            </a:r>
            <a:r>
              <a:rPr lang="uk-UA" sz="1300" dirty="0" err="1"/>
              <a:t>nnual</a:t>
            </a:r>
            <a:r>
              <a:rPr lang="uk-UA" sz="1300" dirty="0"/>
              <a:t> </a:t>
            </a:r>
            <a:r>
              <a:rPr lang="en-US" sz="1300" dirty="0"/>
              <a:t>of</a:t>
            </a:r>
            <a:r>
              <a:rPr lang="uk-UA" sz="1300" dirty="0"/>
              <a:t> </a:t>
            </a:r>
            <a:r>
              <a:rPr lang="en-US" sz="1300" dirty="0"/>
              <a:t>VI International conference </a:t>
            </a:r>
            <a:r>
              <a:rPr lang="ru-RU" sz="1300" dirty="0"/>
              <a:t>«</a:t>
            </a:r>
            <a:r>
              <a:rPr lang="en-US" sz="1300" dirty="0"/>
              <a:t>New materials and techniques in</a:t>
            </a:r>
            <a:r>
              <a:rPr lang="ru-RU" sz="1300" dirty="0"/>
              <a:t> </a:t>
            </a:r>
            <a:r>
              <a:rPr lang="ru-RU" sz="1300" dirty="0" err="1"/>
              <a:t>mechanical</a:t>
            </a:r>
            <a:r>
              <a:rPr lang="ru-RU" sz="1300" dirty="0"/>
              <a:t> </a:t>
            </a:r>
            <a:r>
              <a:rPr lang="ru-RU" sz="1300" dirty="0" err="1"/>
              <a:t>engineering</a:t>
            </a:r>
            <a:r>
              <a:rPr lang="ru-RU" sz="1300" dirty="0"/>
              <a:t>». </a:t>
            </a:r>
            <a:r>
              <a:rPr lang="en-US" sz="1300" dirty="0"/>
              <a:t>May </a:t>
            </a:r>
            <a:r>
              <a:rPr lang="ru-RU" sz="1300" dirty="0"/>
              <a:t>20</a:t>
            </a:r>
            <a:r>
              <a:rPr lang="en-US" sz="1300" dirty="0"/>
              <a:t>,</a:t>
            </a:r>
            <a:r>
              <a:rPr lang="ru-RU" sz="1300" dirty="0"/>
              <a:t> 2014. </a:t>
            </a:r>
            <a:r>
              <a:rPr lang="en-US" sz="1300" dirty="0"/>
              <a:t>NTUU</a:t>
            </a:r>
            <a:r>
              <a:rPr lang="ru-RU" sz="1300" dirty="0"/>
              <a:t> «</a:t>
            </a:r>
            <a:r>
              <a:rPr lang="en-US" sz="1300" dirty="0"/>
              <a:t>KPI</a:t>
            </a:r>
            <a:r>
              <a:rPr lang="ru-RU" sz="1300" dirty="0"/>
              <a:t>», </a:t>
            </a:r>
            <a:r>
              <a:rPr lang="en-US" sz="1300" dirty="0"/>
              <a:t>Kyiv</a:t>
            </a:r>
            <a:r>
              <a:rPr lang="ru-RU" sz="1300" dirty="0"/>
              <a:t>, </a:t>
            </a:r>
            <a:r>
              <a:rPr lang="en-US" sz="1300" dirty="0"/>
              <a:t>Ukraine</a:t>
            </a:r>
            <a:r>
              <a:rPr lang="ru-RU" sz="1300" dirty="0"/>
              <a:t>. </a:t>
            </a:r>
            <a:r>
              <a:rPr lang="en-US" sz="1300" dirty="0"/>
              <a:t>P</a:t>
            </a:r>
            <a:r>
              <a:rPr lang="ru-RU" sz="1300" dirty="0"/>
              <a:t>. 27-28</a:t>
            </a:r>
            <a:r>
              <a:rPr lang="ru-RU" sz="1300" dirty="0" smtClean="0"/>
              <a:t>.</a:t>
            </a:r>
            <a:endParaRPr lang="en-US" sz="1300" dirty="0" smtClean="0"/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en-US" sz="1300" dirty="0" smtClean="0"/>
              <a:t>Monitoring of MMATENG project</a:t>
            </a:r>
            <a:r>
              <a:rPr lang="ru-RU" sz="1300" dirty="0" smtClean="0"/>
              <a:t>, </a:t>
            </a:r>
            <a:r>
              <a:rPr lang="en-US" sz="1300" dirty="0"/>
              <a:t>Kyiv polytechnic</a:t>
            </a:r>
            <a:r>
              <a:rPr lang="ru-RU" sz="1300" dirty="0"/>
              <a:t>, </a:t>
            </a:r>
            <a:r>
              <a:rPr lang="ru-RU" sz="1300" dirty="0" smtClean="0"/>
              <a:t>№</a:t>
            </a:r>
            <a:r>
              <a:rPr lang="en-US" sz="1300" dirty="0" smtClean="0"/>
              <a:t>2</a:t>
            </a:r>
            <a:r>
              <a:rPr lang="ru-RU" sz="1300" dirty="0" smtClean="0"/>
              <a:t>3 </a:t>
            </a:r>
            <a:r>
              <a:rPr lang="ru-RU" sz="1300" dirty="0"/>
              <a:t>(</a:t>
            </a:r>
            <a:r>
              <a:rPr lang="ru-RU" sz="1300" dirty="0" smtClean="0"/>
              <a:t>30</a:t>
            </a:r>
            <a:r>
              <a:rPr lang="en-US" sz="1300" dirty="0" smtClean="0"/>
              <a:t>8</a:t>
            </a:r>
            <a:r>
              <a:rPr lang="ru-RU" sz="1300" dirty="0" smtClean="0"/>
              <a:t>1</a:t>
            </a:r>
            <a:r>
              <a:rPr lang="ru-RU" sz="1300" dirty="0"/>
              <a:t>), </a:t>
            </a:r>
            <a:r>
              <a:rPr lang="en-US" sz="1300" dirty="0" smtClean="0"/>
              <a:t>26</a:t>
            </a:r>
            <a:r>
              <a:rPr lang="ru-RU" sz="1300" dirty="0" smtClean="0"/>
              <a:t>.0</a:t>
            </a:r>
            <a:r>
              <a:rPr lang="en-US" sz="1300" dirty="0" smtClean="0"/>
              <a:t>6</a:t>
            </a:r>
            <a:r>
              <a:rPr lang="ru-RU" sz="1300" dirty="0" smtClean="0"/>
              <a:t>.2014</a:t>
            </a:r>
            <a:r>
              <a:rPr lang="ru-RU" sz="1300" dirty="0"/>
              <a:t>, </a:t>
            </a:r>
            <a:r>
              <a:rPr lang="en-US" sz="1300" dirty="0"/>
              <a:t>P</a:t>
            </a:r>
            <a:r>
              <a:rPr lang="ru-RU" sz="1300" dirty="0"/>
              <a:t>. </a:t>
            </a:r>
            <a:r>
              <a:rPr lang="en-US" sz="1300" dirty="0" smtClean="0"/>
              <a:t>1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1368425"/>
            <a:ext cx="3151187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81" y="3066131"/>
            <a:ext cx="24542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1" y="3832013"/>
            <a:ext cx="3628563" cy="302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2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Information about project</a:t>
            </a:r>
            <a:endParaRPr lang="de-DE" sz="2400" b="1">
              <a:solidFill>
                <a:srgbClr val="00407A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41656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3529012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3529012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4032250" y="4837113"/>
            <a:ext cx="493236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/>
              <a:t>The information posters and flyers with information about project.</a:t>
            </a:r>
            <a:endParaRPr lang="ru-RU"/>
          </a:p>
          <a:p>
            <a:pPr eaLnBrk="0" hangingPunct="0"/>
            <a:r>
              <a:rPr lang="en-US"/>
              <a:t>The posters</a:t>
            </a:r>
            <a:r>
              <a:rPr lang="ru-RU"/>
              <a:t> </a:t>
            </a:r>
            <a:r>
              <a:rPr lang="en-US"/>
              <a:t>are placed in hall of Physical Engineering Faculty of NTUU “KPI” and also at the Departments of the Faculty</a:t>
            </a:r>
            <a:r>
              <a:rPr lang="ru-RU"/>
              <a:t>.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204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400" b="1"/>
              <a:t>Review / analyse of the current curricula</a:t>
            </a:r>
            <a:r>
              <a:rPr lang="uk-UA" sz="2400"/>
              <a:t> </a:t>
            </a:r>
            <a:endParaRPr lang="de-DE" sz="240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79388" y="1270447"/>
            <a:ext cx="8713787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dirty="0"/>
              <a:t>In according to the </a:t>
            </a:r>
            <a:r>
              <a:rPr lang="en-US" dirty="0" err="1"/>
              <a:t>workplan</a:t>
            </a:r>
            <a:r>
              <a:rPr lang="en-US" dirty="0"/>
              <a:t> of the project</a:t>
            </a:r>
            <a:r>
              <a:rPr lang="ru-RU" dirty="0"/>
              <a:t> </a:t>
            </a:r>
            <a:r>
              <a:rPr lang="ru-RU" b="1" u="sng" dirty="0"/>
              <a:t>6</a:t>
            </a:r>
            <a:r>
              <a:rPr lang="ru-RU" dirty="0"/>
              <a:t> </a:t>
            </a:r>
            <a:r>
              <a:rPr lang="en-US" dirty="0"/>
              <a:t>educational plans</a:t>
            </a:r>
            <a:r>
              <a:rPr lang="ru-RU" dirty="0"/>
              <a:t> / </a:t>
            </a:r>
            <a:r>
              <a:rPr lang="ru-RU" b="1" u="sng" dirty="0"/>
              <a:t>43</a:t>
            </a:r>
            <a:r>
              <a:rPr lang="ru-RU" dirty="0"/>
              <a:t> </a:t>
            </a:r>
            <a:r>
              <a:rPr lang="en-US" dirty="0"/>
              <a:t>curricula were analyzed</a:t>
            </a:r>
            <a:r>
              <a:rPr lang="ru-RU" dirty="0"/>
              <a:t>, </a:t>
            </a:r>
            <a:r>
              <a:rPr lang="ru-RU" dirty="0" err="1"/>
              <a:t>including</a:t>
            </a:r>
            <a:r>
              <a:rPr lang="ru-RU" dirty="0"/>
              <a:t>:</a:t>
            </a:r>
          </a:p>
          <a:p>
            <a:pPr eaLnBrk="0" hangingPunct="0">
              <a:buFontTx/>
              <a:buChar char="•"/>
            </a:pPr>
            <a:r>
              <a:rPr lang="ru-RU" dirty="0"/>
              <a:t> </a:t>
            </a:r>
            <a:r>
              <a:rPr lang="en-US" dirty="0"/>
              <a:t>Department of High-temperature and Powder Metallurgy</a:t>
            </a:r>
            <a:r>
              <a:rPr lang="ru-RU" dirty="0"/>
              <a:t> – </a:t>
            </a:r>
            <a:r>
              <a:rPr lang="ru-RU" b="1" u="sng" dirty="0"/>
              <a:t>2</a:t>
            </a:r>
            <a:r>
              <a:rPr lang="ru-RU" b="1" dirty="0"/>
              <a:t> </a:t>
            </a:r>
            <a:r>
              <a:rPr lang="en-US" dirty="0"/>
              <a:t>educational plans</a:t>
            </a:r>
            <a:r>
              <a:rPr lang="ru-RU" dirty="0"/>
              <a:t> / </a:t>
            </a:r>
            <a:r>
              <a:rPr lang="ru-RU" b="1" u="sng" dirty="0"/>
              <a:t>15</a:t>
            </a:r>
            <a:r>
              <a:rPr lang="ru-RU" dirty="0"/>
              <a:t> </a:t>
            </a:r>
            <a:r>
              <a:rPr lang="en-US" dirty="0"/>
              <a:t>curricula</a:t>
            </a:r>
            <a:r>
              <a:rPr lang="ru-RU" dirty="0"/>
              <a:t>, </a:t>
            </a:r>
          </a:p>
          <a:p>
            <a:pPr eaLnBrk="0" hangingPunct="0">
              <a:buFontTx/>
              <a:buChar char="•"/>
            </a:pPr>
            <a:r>
              <a:rPr lang="ru-RU" dirty="0"/>
              <a:t> </a:t>
            </a:r>
            <a:r>
              <a:rPr lang="en-US" dirty="0"/>
              <a:t>Department of Metal Science and Thermal Treatment </a:t>
            </a:r>
            <a:r>
              <a:rPr lang="ru-RU" dirty="0"/>
              <a:t>– </a:t>
            </a:r>
            <a:r>
              <a:rPr lang="ru-RU" b="1" u="sng" dirty="0"/>
              <a:t>2</a:t>
            </a:r>
            <a:r>
              <a:rPr lang="ru-RU" b="1" dirty="0"/>
              <a:t> </a:t>
            </a:r>
            <a:r>
              <a:rPr lang="en-US" dirty="0"/>
              <a:t>educational plans</a:t>
            </a:r>
            <a:r>
              <a:rPr lang="ru-RU" dirty="0"/>
              <a:t> / </a:t>
            </a:r>
            <a:r>
              <a:rPr lang="ru-RU" b="1" u="sng" dirty="0"/>
              <a:t>24</a:t>
            </a:r>
            <a:r>
              <a:rPr lang="ru-RU" b="1" dirty="0"/>
              <a:t> </a:t>
            </a:r>
            <a:r>
              <a:rPr lang="en-US" dirty="0"/>
              <a:t>curricula</a:t>
            </a:r>
            <a:r>
              <a:rPr lang="ru-RU" dirty="0"/>
              <a:t>, </a:t>
            </a:r>
          </a:p>
          <a:p>
            <a:pPr eaLnBrk="0" hangingPunct="0">
              <a:buFontTx/>
              <a:buChar char="•"/>
            </a:pPr>
            <a:r>
              <a:rPr lang="en-US" dirty="0"/>
              <a:t> Department of Physic of Metals</a:t>
            </a:r>
            <a:r>
              <a:rPr lang="ru-RU" dirty="0"/>
              <a:t> – </a:t>
            </a:r>
            <a:r>
              <a:rPr lang="ru-RU" b="1" u="sng" dirty="0"/>
              <a:t>2</a:t>
            </a:r>
            <a:r>
              <a:rPr lang="ru-RU" b="1" dirty="0"/>
              <a:t> </a:t>
            </a:r>
            <a:r>
              <a:rPr lang="en-US" dirty="0"/>
              <a:t>educational plans</a:t>
            </a:r>
            <a:r>
              <a:rPr lang="ru-RU" dirty="0"/>
              <a:t> / </a:t>
            </a:r>
            <a:r>
              <a:rPr lang="ru-RU" b="1" u="sng" dirty="0"/>
              <a:t>12</a:t>
            </a:r>
            <a:r>
              <a:rPr lang="ru-RU" b="1" dirty="0"/>
              <a:t> </a:t>
            </a:r>
            <a:r>
              <a:rPr lang="en-US" dirty="0"/>
              <a:t>curricula</a:t>
            </a:r>
            <a:r>
              <a:rPr lang="uk-UA" dirty="0"/>
              <a:t>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25413" y="5934670"/>
            <a:ext cx="88931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dirty="0" smtClean="0"/>
              <a:t>Analysis </a:t>
            </a:r>
            <a:r>
              <a:rPr lang="en-US" dirty="0"/>
              <a:t>of current and proposed by European partners curricula are conducted </a:t>
            </a:r>
            <a:r>
              <a:rPr lang="uk-UA" dirty="0" err="1"/>
              <a:t>consider</a:t>
            </a:r>
            <a:r>
              <a:rPr lang="en-US" dirty="0" err="1"/>
              <a:t>ing</a:t>
            </a:r>
            <a:r>
              <a:rPr lang="en-US" dirty="0"/>
              <a:t> </a:t>
            </a:r>
            <a:r>
              <a:rPr lang="uk-UA" dirty="0" err="1"/>
              <a:t>request</a:t>
            </a:r>
            <a:r>
              <a:rPr lang="en-US" dirty="0"/>
              <a:t>s of </a:t>
            </a:r>
            <a:r>
              <a:rPr lang="uk-UA" dirty="0" err="1"/>
              <a:t>employer</a:t>
            </a:r>
            <a:r>
              <a:rPr lang="en-US" dirty="0"/>
              <a:t>s</a:t>
            </a:r>
            <a:r>
              <a:rPr lang="uk-UA" dirty="0"/>
              <a:t> </a:t>
            </a:r>
            <a:r>
              <a:rPr lang="en-US" dirty="0"/>
              <a:t>and</a:t>
            </a:r>
            <a:r>
              <a:rPr lang="uk-UA" dirty="0"/>
              <a:t> </a:t>
            </a:r>
            <a:r>
              <a:rPr lang="en-US" dirty="0"/>
              <a:t>in close cooperation with Universities-partners from Ukraine</a:t>
            </a:r>
            <a:r>
              <a:rPr lang="uk-UA" dirty="0"/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632805"/>
              </p:ext>
            </p:extLst>
          </p:nvPr>
        </p:nvGraphicFramePr>
        <p:xfrm>
          <a:off x="179512" y="3270126"/>
          <a:ext cx="8713788" cy="2679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1590"/>
                <a:gridCol w="1124359"/>
                <a:gridCol w="1123480"/>
                <a:gridCol w="1124359"/>
              </a:tblGrid>
              <a:tr h="2976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Bachelor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Master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Specialist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0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current educational plans in Material Engineering (according to MMATENG project) in University (all)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-------------------------------------------------------------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selected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analyzed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selected for upgrade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-----------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-----------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-----------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0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current curricula in Material Engineering (according to MMATENG project) in University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(all)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-------------------------------------------------------------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selected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analyzed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Quantity of selected for upgrade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81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-----------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84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-----------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65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0" algn="l"/>
                        </a:tabLst>
                      </a:pPr>
                      <a:r>
                        <a:rPr lang="en-US" sz="1100" dirty="0">
                          <a:effectLst/>
                        </a:rPr>
                        <a:t>-----------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4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ChangeArrowheads="1"/>
          </p:cNvSpPr>
          <p:nvPr/>
        </p:nvSpPr>
        <p:spPr bwMode="auto">
          <a:xfrm>
            <a:off x="0" y="765175"/>
            <a:ext cx="914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407A"/>
                </a:solidFill>
              </a:rPr>
              <a:t>Upgrade</a:t>
            </a:r>
            <a:r>
              <a:rPr lang="uk-UA" b="1">
                <a:solidFill>
                  <a:srgbClr val="00407A"/>
                </a:solidFill>
              </a:rPr>
              <a:t> </a:t>
            </a:r>
            <a:r>
              <a:rPr lang="en-US" b="1">
                <a:solidFill>
                  <a:srgbClr val="00407A"/>
                </a:solidFill>
              </a:rPr>
              <a:t>and development of new curricula</a:t>
            </a:r>
            <a:endParaRPr lang="de-DE" b="1">
              <a:solidFill>
                <a:srgbClr val="00407A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0825" y="1237248"/>
            <a:ext cx="864235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 dirty="0"/>
              <a:t>On the </a:t>
            </a:r>
            <a:r>
              <a:rPr lang="en-US" sz="1600" dirty="0" smtClean="0"/>
              <a:t>departments </a:t>
            </a:r>
            <a:r>
              <a:rPr lang="en-US" sz="1600" dirty="0"/>
              <a:t>involved in the project it is planned to </a:t>
            </a:r>
            <a:r>
              <a:rPr lang="ru-RU" sz="1600" dirty="0" err="1"/>
              <a:t>implement</a:t>
            </a:r>
            <a:r>
              <a:rPr lang="en-US" sz="1600" dirty="0"/>
              <a:t> all</a:t>
            </a:r>
            <a:r>
              <a:rPr lang="ru-RU" sz="1600" dirty="0"/>
              <a:t> 11 </a:t>
            </a:r>
            <a:r>
              <a:rPr lang="en-US" sz="1600" dirty="0"/>
              <a:t>core and </a:t>
            </a:r>
            <a:r>
              <a:rPr lang="ru-RU" sz="1600" dirty="0"/>
              <a:t> 3 </a:t>
            </a:r>
            <a:r>
              <a:rPr lang="en-US" sz="1600" dirty="0"/>
              <a:t>interdisciplinary curricula:</a:t>
            </a:r>
            <a:endParaRPr lang="ru-RU" sz="1600" dirty="0"/>
          </a:p>
          <a:p>
            <a:pPr>
              <a:buFontTx/>
              <a:buChar char="•"/>
            </a:pPr>
            <a:r>
              <a:rPr lang="ru-RU" sz="1600" dirty="0"/>
              <a:t> </a:t>
            </a:r>
            <a:r>
              <a:rPr lang="en-US" sz="1600" dirty="0"/>
              <a:t>Department of High-temperature and Powder Metallurgy</a:t>
            </a:r>
            <a:r>
              <a:rPr lang="ru-RU" sz="1600" dirty="0"/>
              <a:t> </a:t>
            </a:r>
            <a:r>
              <a:rPr lang="ru-RU" sz="1600" dirty="0" err="1"/>
              <a:t>implement</a:t>
            </a:r>
            <a:r>
              <a:rPr lang="en-US" sz="1600" dirty="0"/>
              <a:t>s</a:t>
            </a:r>
            <a:r>
              <a:rPr lang="ru-RU" sz="1600" dirty="0"/>
              <a:t> 8 </a:t>
            </a:r>
            <a:r>
              <a:rPr lang="en-US" sz="1600" dirty="0"/>
              <a:t>core</a:t>
            </a:r>
            <a:r>
              <a:rPr lang="ru-RU" sz="1600" dirty="0"/>
              <a:t> </a:t>
            </a:r>
            <a:r>
              <a:rPr lang="en-US" sz="1600" dirty="0"/>
              <a:t>and</a:t>
            </a:r>
            <a:r>
              <a:rPr lang="ru-RU" sz="1600" dirty="0"/>
              <a:t> 3 </a:t>
            </a:r>
            <a:r>
              <a:rPr lang="en-US" sz="1600" dirty="0"/>
              <a:t>interdisciplinary curricula</a:t>
            </a:r>
            <a:r>
              <a:rPr lang="ru-RU" sz="1600" dirty="0"/>
              <a:t>. </a:t>
            </a:r>
          </a:p>
          <a:p>
            <a:pPr>
              <a:buFontTx/>
              <a:buChar char="•"/>
            </a:pPr>
            <a:r>
              <a:rPr lang="ru-RU" sz="1600" dirty="0"/>
              <a:t> </a:t>
            </a:r>
            <a:r>
              <a:rPr lang="en-US" sz="1600" dirty="0"/>
              <a:t>Department of Metal Science and Thermal Treatment </a:t>
            </a:r>
            <a:r>
              <a:rPr lang="ru-RU" sz="1600" dirty="0" err="1"/>
              <a:t>implement</a:t>
            </a:r>
            <a:r>
              <a:rPr lang="en-US" sz="1600" dirty="0"/>
              <a:t>s</a:t>
            </a:r>
            <a:r>
              <a:rPr lang="ru-RU" sz="1600" dirty="0"/>
              <a:t> 10 </a:t>
            </a:r>
            <a:r>
              <a:rPr lang="en-US" sz="1600" dirty="0"/>
              <a:t>core</a:t>
            </a:r>
            <a:r>
              <a:rPr lang="ru-RU" sz="1600" dirty="0"/>
              <a:t> </a:t>
            </a:r>
            <a:r>
              <a:rPr lang="en-US" sz="1600" dirty="0"/>
              <a:t>and</a:t>
            </a:r>
            <a:r>
              <a:rPr lang="ru-RU" sz="1600" dirty="0"/>
              <a:t> 3 </a:t>
            </a:r>
            <a:r>
              <a:rPr lang="en-US" sz="1600" dirty="0"/>
              <a:t>interdisciplinary curricula</a:t>
            </a:r>
            <a:r>
              <a:rPr lang="ru-RU" sz="1600" dirty="0"/>
              <a:t>.</a:t>
            </a:r>
          </a:p>
          <a:p>
            <a:pPr>
              <a:buFontTx/>
              <a:buChar char="•"/>
            </a:pPr>
            <a:r>
              <a:rPr lang="en-US" sz="1600" dirty="0"/>
              <a:t> Department of Physic of Metals</a:t>
            </a:r>
            <a:r>
              <a:rPr lang="ru-RU" sz="1600" dirty="0"/>
              <a:t> </a:t>
            </a:r>
            <a:r>
              <a:rPr lang="ru-RU" sz="1600" dirty="0" err="1"/>
              <a:t>implement</a:t>
            </a:r>
            <a:r>
              <a:rPr lang="en-US" sz="1600" dirty="0"/>
              <a:t>s</a:t>
            </a:r>
            <a:r>
              <a:rPr lang="ru-RU" sz="1600" dirty="0"/>
              <a:t> 9 </a:t>
            </a:r>
            <a:r>
              <a:rPr lang="en-US" sz="1600" dirty="0"/>
              <a:t>core</a:t>
            </a:r>
            <a:r>
              <a:rPr lang="ru-RU" sz="1600" dirty="0"/>
              <a:t> </a:t>
            </a:r>
            <a:r>
              <a:rPr lang="en-US" sz="1600" dirty="0"/>
              <a:t>and</a:t>
            </a:r>
            <a:r>
              <a:rPr lang="ru-RU" sz="1600" dirty="0"/>
              <a:t> 3 </a:t>
            </a:r>
            <a:r>
              <a:rPr lang="en-US" sz="1600" dirty="0"/>
              <a:t>interdisciplinary curricula</a:t>
            </a:r>
            <a:r>
              <a:rPr lang="ru-RU" sz="1600" dirty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In </a:t>
            </a:r>
            <a:r>
              <a:rPr lang="en-US" sz="1600" dirty="0"/>
              <a:t>accordance to </a:t>
            </a:r>
            <a:r>
              <a:rPr lang="ru-RU" sz="1600" dirty="0" err="1"/>
              <a:t>summary</a:t>
            </a:r>
            <a:r>
              <a:rPr lang="en-US" sz="1600" dirty="0"/>
              <a:t> of Analytical Report the plan of upgrading of curricula</a:t>
            </a:r>
            <a:r>
              <a:rPr lang="ru-RU" sz="1600" dirty="0"/>
              <a:t> </a:t>
            </a:r>
            <a:r>
              <a:rPr lang="en-US" sz="1600" dirty="0"/>
              <a:t>on the Departments of Physical Engineering Faculty of NTUU “KPI” was confirmed</a:t>
            </a:r>
            <a:r>
              <a:rPr lang="ru-RU" sz="1600" dirty="0"/>
              <a:t>. </a:t>
            </a:r>
            <a:r>
              <a:rPr lang="en-US" sz="1600" dirty="0"/>
              <a:t>The </a:t>
            </a:r>
            <a:r>
              <a:rPr lang="en-US" sz="1600" dirty="0" err="1"/>
              <a:t>beginig</a:t>
            </a:r>
            <a:r>
              <a:rPr lang="en-US" sz="1600" dirty="0"/>
              <a:t> of teaching by the new curricula is planned on </a:t>
            </a:r>
            <a:r>
              <a:rPr lang="en-US" sz="1600" dirty="0" err="1"/>
              <a:t>september</a:t>
            </a:r>
            <a:r>
              <a:rPr lang="ru-RU" sz="1600" dirty="0"/>
              <a:t> 2015 (2015 – 2016 </a:t>
            </a:r>
            <a:r>
              <a:rPr lang="ru-RU" sz="1600" dirty="0" err="1"/>
              <a:t>academic</a:t>
            </a:r>
            <a:r>
              <a:rPr lang="ru-RU" sz="1600" dirty="0"/>
              <a:t> </a:t>
            </a:r>
            <a:r>
              <a:rPr lang="ru-RU" sz="1600" dirty="0" err="1"/>
              <a:t>year</a:t>
            </a:r>
            <a:r>
              <a:rPr lang="ru-RU" sz="1600" dirty="0"/>
              <a:t>).</a:t>
            </a:r>
            <a:endParaRPr lang="uk-UA" sz="1600" dirty="0"/>
          </a:p>
        </p:txBody>
      </p:sp>
      <p:graphicFrame>
        <p:nvGraphicFramePr>
          <p:cNvPr id="21549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190758"/>
              </p:ext>
            </p:extLst>
          </p:nvPr>
        </p:nvGraphicFramePr>
        <p:xfrm>
          <a:off x="1331913" y="4149080"/>
          <a:ext cx="6746875" cy="2682876"/>
        </p:xfrm>
        <a:graphic>
          <a:graphicData uri="http://schemas.openxmlformats.org/drawingml/2006/table">
            <a:tbl>
              <a:tblPr/>
              <a:tblGrid>
                <a:gridCol w="457200"/>
                <a:gridCol w="4114800"/>
                <a:gridCol w="2174875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Tx/>
                        <a:buSzPct val="110000"/>
                        <a:buFont typeface="Arial" charset="0"/>
                        <a:buNone/>
                        <a:tabLst/>
                      </a:pPr>
                      <a:endParaRPr kumimoji="0" lang="uk-U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07A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Activities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Deadline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Development of training documentation for new curricula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02.2015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Preparation of lecture notes, guidelines, control tasks, etc. for new curricula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08.2015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Retraining of academic teachers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08.2015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Accreditation of new curricula at the university level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05.2015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Accreditation of new curricula at the national level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09.2016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53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ChangeArrowheads="1"/>
          </p:cNvSpPr>
          <p:nvPr/>
        </p:nvSpPr>
        <p:spPr bwMode="auto">
          <a:xfrm>
            <a:off x="0" y="765175"/>
            <a:ext cx="914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407A"/>
                </a:solidFill>
              </a:rPr>
              <a:t>Upgrade</a:t>
            </a:r>
            <a:r>
              <a:rPr lang="uk-UA" b="1">
                <a:solidFill>
                  <a:srgbClr val="00407A"/>
                </a:solidFill>
              </a:rPr>
              <a:t> </a:t>
            </a:r>
            <a:r>
              <a:rPr lang="en-US" b="1">
                <a:solidFill>
                  <a:srgbClr val="00407A"/>
                </a:solidFill>
              </a:rPr>
              <a:t>and development of new curricula</a:t>
            </a:r>
            <a:endParaRPr lang="de-DE" b="1">
              <a:solidFill>
                <a:srgbClr val="00407A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0758" y="1325086"/>
            <a:ext cx="86423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lvl="0"/>
            <a:r>
              <a:rPr lang="en-US" sz="1600" dirty="0" smtClean="0"/>
              <a:t>It </a:t>
            </a:r>
            <a:r>
              <a:rPr lang="en-US" sz="1600" dirty="0"/>
              <a:t>is </a:t>
            </a:r>
            <a:r>
              <a:rPr lang="uk-UA" sz="1600" dirty="0" err="1"/>
              <a:t>organize</a:t>
            </a:r>
            <a:r>
              <a:rPr lang="en-US" sz="1600" dirty="0"/>
              <a:t>d the team </a:t>
            </a:r>
            <a:r>
              <a:rPr lang="en-US" sz="1600" dirty="0" smtClean="0"/>
              <a:t>of</a:t>
            </a:r>
            <a:r>
              <a:rPr lang="en-US" sz="1600" dirty="0"/>
              <a:t> academic</a:t>
            </a:r>
            <a:r>
              <a:rPr lang="en-US" sz="1600" dirty="0" smtClean="0"/>
              <a:t> </a:t>
            </a:r>
            <a:r>
              <a:rPr lang="en-US" sz="1600" dirty="0">
                <a:cs typeface="Times New Roman" pitchFamily="18" charset="0"/>
              </a:rPr>
              <a:t>teachers</a:t>
            </a:r>
            <a:r>
              <a:rPr lang="en-US" sz="1600" dirty="0" smtClean="0"/>
              <a:t> </a:t>
            </a:r>
            <a:r>
              <a:rPr lang="en-US" sz="1600" dirty="0"/>
              <a:t>responsible for upgrading of curricula and </a:t>
            </a:r>
            <a:r>
              <a:rPr lang="uk-UA" sz="1600" dirty="0"/>
              <a:t> </a:t>
            </a:r>
            <a:r>
              <a:rPr lang="uk-UA" sz="1600" dirty="0" err="1"/>
              <a:t>introduction</a:t>
            </a:r>
            <a:r>
              <a:rPr lang="en-US" sz="1600" dirty="0"/>
              <a:t> of European modules in frame of MMATENG </a:t>
            </a:r>
            <a:r>
              <a:rPr lang="en-US" sz="1600" dirty="0" smtClean="0"/>
              <a:t>project and team of </a:t>
            </a:r>
            <a:r>
              <a:rPr lang="en-US" sz="1600" dirty="0">
                <a:cs typeface="Times New Roman" pitchFamily="18" charset="0"/>
              </a:rPr>
              <a:t>teachers</a:t>
            </a:r>
            <a:r>
              <a:rPr lang="en-US" sz="1600" dirty="0" smtClean="0"/>
              <a:t> for r</a:t>
            </a:r>
            <a:r>
              <a:rPr lang="en-US" sz="1600" dirty="0" smtClean="0">
                <a:cs typeface="Times New Roman" pitchFamily="18" charset="0"/>
              </a:rPr>
              <a:t>etraining</a:t>
            </a:r>
            <a:endParaRPr lang="ru-RU" sz="1600" dirty="0">
              <a:cs typeface="Times New Roman" pitchFamily="18" charset="0"/>
            </a:endParaRPr>
          </a:p>
          <a:p>
            <a:endParaRPr lang="en-US" sz="1600" dirty="0" smtClean="0"/>
          </a:p>
          <a:p>
            <a:r>
              <a:rPr lang="en-US" sz="1600" dirty="0" smtClean="0"/>
              <a:t>Using selected criteria the team of academic teachers for training in </a:t>
            </a:r>
            <a:r>
              <a:rPr lang="en-US" sz="1600" dirty="0"/>
              <a:t>new curricula and methodology was </a:t>
            </a:r>
            <a:r>
              <a:rPr lang="en-US" sz="1600" dirty="0" smtClean="0"/>
              <a:t>defined.</a:t>
            </a:r>
            <a:endParaRPr lang="ru-RU" sz="1600" dirty="0"/>
          </a:p>
          <a:p>
            <a:endParaRPr lang="en-US" sz="16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7" y="3284984"/>
            <a:ext cx="2763497" cy="316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48" y="3284983"/>
            <a:ext cx="2740212" cy="321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84984"/>
            <a:ext cx="2734827" cy="321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7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400" b="1"/>
              <a:t>Conducted student surveys</a:t>
            </a:r>
            <a:r>
              <a:rPr lang="uk-UA" sz="2400"/>
              <a:t> </a:t>
            </a:r>
            <a:endParaRPr lang="de-DE" sz="240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179388" y="1382713"/>
            <a:ext cx="8751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000"/>
              <a:t>In frame of </a:t>
            </a:r>
            <a:r>
              <a:rPr lang="ru-RU" sz="2000"/>
              <a:t>TEMPUS MMATENG </a:t>
            </a:r>
            <a:r>
              <a:rPr lang="en-US" sz="2000"/>
              <a:t>project in</a:t>
            </a:r>
            <a:r>
              <a:rPr lang="ru-RU" sz="2000"/>
              <a:t> 2014 </a:t>
            </a:r>
            <a:r>
              <a:rPr lang="en-GB" sz="2000"/>
              <a:t>two student surveys</a:t>
            </a:r>
            <a:r>
              <a:rPr lang="ru-RU" sz="2000"/>
              <a:t>: </a:t>
            </a:r>
            <a:r>
              <a:rPr lang="de-DE" sz="2000"/>
              <a:t>15-20.05.2014 and 03-10.11.2014 are planned.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179388" y="2092325"/>
            <a:ext cx="464343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2000"/>
              <a:t>First </a:t>
            </a:r>
            <a:r>
              <a:rPr lang="en-GB" sz="2000"/>
              <a:t>survey</a:t>
            </a:r>
            <a:r>
              <a:rPr lang="ru-RU" sz="2000"/>
              <a:t> </a:t>
            </a:r>
            <a:r>
              <a:rPr lang="en-US" sz="2000"/>
              <a:t>was </a:t>
            </a:r>
            <a:r>
              <a:rPr lang="en-GB" sz="2000"/>
              <a:t>conducted</a:t>
            </a:r>
            <a:r>
              <a:rPr lang="ru-RU" sz="2000"/>
              <a:t> </a:t>
            </a:r>
            <a:r>
              <a:rPr lang="en-US" sz="2000"/>
              <a:t>on</a:t>
            </a:r>
            <a:r>
              <a:rPr lang="ru-RU" sz="2000"/>
              <a:t> 15-20.05.2014 </a:t>
            </a:r>
            <a:r>
              <a:rPr lang="en-US" sz="2000"/>
              <a:t>and </a:t>
            </a:r>
            <a:r>
              <a:rPr lang="ru-RU" sz="2000"/>
              <a:t>devote</a:t>
            </a:r>
            <a:r>
              <a:rPr lang="en-US" sz="2000"/>
              <a:t>d</a:t>
            </a:r>
            <a:r>
              <a:rPr lang="ru-RU" sz="2000"/>
              <a:t> to revelation </a:t>
            </a:r>
            <a:r>
              <a:rPr lang="en-US" sz="2000"/>
              <a:t>of knowledge of students of Physical Engineering Faculty of NTUU “KPI” about </a:t>
            </a:r>
            <a:r>
              <a:rPr lang="ru-RU" sz="2000"/>
              <a:t> TEMPUS MMATENG</a:t>
            </a:r>
            <a:r>
              <a:rPr lang="en-US" sz="2000"/>
              <a:t> project</a:t>
            </a:r>
            <a:r>
              <a:rPr lang="ru-RU" sz="2000"/>
              <a:t>. </a:t>
            </a:r>
            <a:r>
              <a:rPr lang="en-US" sz="2000"/>
              <a:t>Analysis</a:t>
            </a:r>
            <a:r>
              <a:rPr lang="ru-RU" sz="2000"/>
              <a:t> </a:t>
            </a:r>
            <a:r>
              <a:rPr lang="en-US" sz="2000"/>
              <a:t>of </a:t>
            </a:r>
            <a:r>
              <a:rPr lang="en-GB" sz="2000"/>
              <a:t>surveys</a:t>
            </a:r>
            <a:r>
              <a:rPr lang="en-US" sz="2000"/>
              <a:t> (</a:t>
            </a:r>
            <a:r>
              <a:rPr lang="ru-RU" sz="2000"/>
              <a:t>3-5 </a:t>
            </a:r>
            <a:r>
              <a:rPr lang="en-US" sz="2000"/>
              <a:t>courses) showed that</a:t>
            </a:r>
            <a:r>
              <a:rPr lang="ru-RU" sz="2000"/>
              <a:t> most (</a:t>
            </a:r>
            <a:r>
              <a:rPr lang="en-US" sz="2000"/>
              <a:t>up to</a:t>
            </a:r>
            <a:r>
              <a:rPr lang="ru-RU" sz="2000"/>
              <a:t> 80 %)</a:t>
            </a:r>
            <a:r>
              <a:rPr lang="en-US" sz="2000"/>
              <a:t> of</a:t>
            </a:r>
            <a:r>
              <a:rPr lang="ru-RU" sz="2000"/>
              <a:t> </a:t>
            </a:r>
            <a:r>
              <a:rPr lang="en-US" sz="2000"/>
              <a:t>student know about </a:t>
            </a:r>
            <a:r>
              <a:rPr lang="ru-RU" sz="2000"/>
              <a:t> TEMPUS MMATENG</a:t>
            </a:r>
            <a:r>
              <a:rPr lang="en-US" sz="2000"/>
              <a:t> project</a:t>
            </a:r>
            <a:r>
              <a:rPr lang="ru-RU" sz="2000"/>
              <a:t>. </a:t>
            </a:r>
            <a:r>
              <a:rPr lang="en-US" sz="2000"/>
              <a:t>Approximately </a:t>
            </a:r>
            <a:r>
              <a:rPr lang="ru-RU" sz="2000"/>
              <a:t>one third </a:t>
            </a:r>
            <a:r>
              <a:rPr lang="en-US" sz="2000"/>
              <a:t>of students</a:t>
            </a:r>
            <a:r>
              <a:rPr lang="ru-RU" sz="2000"/>
              <a:t> </a:t>
            </a:r>
            <a:r>
              <a:rPr lang="en-US" sz="2000"/>
              <a:t>know about project from the activities </a:t>
            </a:r>
            <a:r>
              <a:rPr lang="en-GB" sz="2000"/>
              <a:t>conducted</a:t>
            </a:r>
            <a:r>
              <a:rPr lang="ru-RU" sz="2000"/>
              <a:t> </a:t>
            </a:r>
            <a:r>
              <a:rPr lang="en-US" sz="2000"/>
              <a:t>on Faculty</a:t>
            </a:r>
            <a:r>
              <a:rPr lang="ru-RU" sz="2000"/>
              <a:t>, </a:t>
            </a:r>
            <a:r>
              <a:rPr lang="en-US" sz="2000"/>
              <a:t>another </a:t>
            </a:r>
            <a:r>
              <a:rPr lang="ru-RU" sz="2000"/>
              <a:t>– </a:t>
            </a:r>
            <a:r>
              <a:rPr lang="en-US" sz="2000"/>
              <a:t>from lecturers, posters, information and announces of the activities of project on web-sites of Faculty and Departments</a:t>
            </a:r>
            <a:r>
              <a:rPr lang="ru-RU" sz="2000"/>
              <a:t>. </a:t>
            </a:r>
            <a:endParaRPr lang="uk-UA" sz="2000"/>
          </a:p>
        </p:txBody>
      </p:sp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19413"/>
            <a:ext cx="2746375" cy="38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054225"/>
            <a:ext cx="2733675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6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407A"/>
                </a:solidFill>
              </a:rPr>
              <a:t>Preparing of rooms for</a:t>
            </a:r>
            <a:r>
              <a:rPr lang="uk-UA" sz="2400" b="1">
                <a:solidFill>
                  <a:srgbClr val="00407A"/>
                </a:solidFill>
              </a:rPr>
              <a:t> </a:t>
            </a:r>
            <a:r>
              <a:rPr lang="en-US" sz="2400" b="1">
                <a:solidFill>
                  <a:srgbClr val="00407A"/>
                </a:solidFill>
              </a:rPr>
              <a:t>M</a:t>
            </a:r>
            <a:r>
              <a:rPr lang="uk-UA" sz="2400" b="1">
                <a:solidFill>
                  <a:srgbClr val="00407A"/>
                </a:solidFill>
              </a:rPr>
              <a:t>E</a:t>
            </a:r>
            <a:r>
              <a:rPr lang="en-US" sz="2400" b="1">
                <a:solidFill>
                  <a:srgbClr val="00407A"/>
                </a:solidFill>
              </a:rPr>
              <a:t>S</a:t>
            </a:r>
            <a:r>
              <a:rPr lang="uk-UA" sz="2400" b="1">
                <a:solidFill>
                  <a:srgbClr val="00407A"/>
                </a:solidFill>
              </a:rPr>
              <a:t>O </a:t>
            </a:r>
            <a:r>
              <a:rPr lang="en-US" sz="2400" b="1">
                <a:solidFill>
                  <a:srgbClr val="00407A"/>
                </a:solidFill>
              </a:rPr>
              <a:t>and</a:t>
            </a:r>
            <a:r>
              <a:rPr lang="uk-UA" sz="2400" b="1">
                <a:solidFill>
                  <a:srgbClr val="00407A"/>
                </a:solidFill>
              </a:rPr>
              <a:t> </a:t>
            </a:r>
            <a:r>
              <a:rPr lang="en-US" sz="2400" b="1">
                <a:solidFill>
                  <a:srgbClr val="00407A"/>
                </a:solidFill>
              </a:rPr>
              <a:t>MITL</a:t>
            </a:r>
            <a:endParaRPr lang="de-DE" sz="2400" b="1">
              <a:solidFill>
                <a:srgbClr val="00407A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31247" y="1576296"/>
            <a:ext cx="498355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000" dirty="0"/>
              <a:t>It is discussed and </a:t>
            </a:r>
            <a:r>
              <a:rPr lang="ru-RU" sz="2000" dirty="0" err="1"/>
              <a:t>appoint</a:t>
            </a:r>
            <a:r>
              <a:rPr lang="en-US" sz="2000" dirty="0" err="1"/>
              <a:t>ed</a:t>
            </a:r>
            <a:r>
              <a:rPr lang="en-US" sz="2000" dirty="0"/>
              <a:t> the rooms for </a:t>
            </a:r>
            <a:r>
              <a:rPr lang="de-DE" sz="2000" dirty="0"/>
              <a:t>M</a:t>
            </a:r>
            <a:r>
              <a:rPr lang="lt-LT" sz="2000" dirty="0"/>
              <a:t>E</a:t>
            </a:r>
            <a:r>
              <a:rPr lang="de-DE" sz="2000" dirty="0"/>
              <a:t>SO</a:t>
            </a:r>
            <a:r>
              <a:rPr lang="en-US" sz="2000" dirty="0"/>
              <a:t> (212 room of build. </a:t>
            </a:r>
            <a:r>
              <a:rPr lang="uk-UA" sz="2000" dirty="0"/>
              <a:t>№</a:t>
            </a:r>
            <a:r>
              <a:rPr lang="en-US" sz="2000" dirty="0"/>
              <a:t> 9</a:t>
            </a:r>
            <a:r>
              <a:rPr lang="ru-RU" sz="2000" dirty="0"/>
              <a:t>., </a:t>
            </a:r>
            <a:r>
              <a:rPr lang="en-US" sz="2000" dirty="0"/>
              <a:t>responsible person: I. </a:t>
            </a:r>
            <a:r>
              <a:rPr lang="en-US" sz="2000" dirty="0" err="1"/>
              <a:t>Guriya</a:t>
            </a:r>
            <a:r>
              <a:rPr lang="en-US" sz="2000" dirty="0"/>
              <a:t>)</a:t>
            </a:r>
            <a:r>
              <a:rPr lang="ru-RU" sz="2000" dirty="0"/>
              <a:t> </a:t>
            </a:r>
            <a:r>
              <a:rPr lang="en-US" sz="2000" dirty="0"/>
              <a:t>and MITL</a:t>
            </a:r>
            <a:r>
              <a:rPr lang="ru-RU" sz="2000" dirty="0"/>
              <a:t> (112 </a:t>
            </a:r>
            <a:r>
              <a:rPr lang="en-US" sz="2000" dirty="0"/>
              <a:t>room of build. </a:t>
            </a:r>
            <a:r>
              <a:rPr lang="uk-UA" sz="2000" dirty="0"/>
              <a:t>№</a:t>
            </a:r>
            <a:r>
              <a:rPr lang="en-US" sz="2000" dirty="0"/>
              <a:t> 9</a:t>
            </a:r>
            <a:r>
              <a:rPr lang="ru-RU" sz="2000" dirty="0"/>
              <a:t>., </a:t>
            </a:r>
            <a:r>
              <a:rPr lang="en-US" sz="2000" dirty="0"/>
              <a:t>responsible person: O. </a:t>
            </a:r>
            <a:r>
              <a:rPr lang="en-US" sz="2000" dirty="0" err="1"/>
              <a:t>Stepanov</a:t>
            </a:r>
            <a:r>
              <a:rPr lang="ru-RU" sz="2000" dirty="0"/>
              <a:t>). </a:t>
            </a:r>
            <a:endParaRPr lang="en-US" sz="2000" dirty="0"/>
          </a:p>
          <a:p>
            <a:endParaRPr lang="ru-RU" sz="2000" dirty="0"/>
          </a:p>
          <a:p>
            <a:r>
              <a:rPr lang="en-US" sz="2000" dirty="0"/>
              <a:t>It is </a:t>
            </a:r>
            <a:r>
              <a:rPr lang="ru-RU" sz="2000" dirty="0" err="1"/>
              <a:t>confirm</a:t>
            </a:r>
            <a:r>
              <a:rPr lang="en-US" sz="2000" dirty="0" err="1"/>
              <a:t>ed</a:t>
            </a:r>
            <a:r>
              <a:rPr lang="en-US" sz="2000" dirty="0"/>
              <a:t> the plan of nearest activities which </a:t>
            </a:r>
            <a:r>
              <a:rPr lang="ru-RU" sz="2000" dirty="0" err="1"/>
              <a:t>suppose</a:t>
            </a:r>
            <a:r>
              <a:rPr lang="en-US" sz="2000" dirty="0"/>
              <a:t> development and </a:t>
            </a:r>
            <a:r>
              <a:rPr lang="ru-RU" sz="2000" dirty="0"/>
              <a:t> </a:t>
            </a:r>
            <a:r>
              <a:rPr lang="ru-RU" sz="2000" dirty="0" err="1"/>
              <a:t>approval</a:t>
            </a:r>
            <a:r>
              <a:rPr lang="en-US" sz="2000" dirty="0"/>
              <a:t> of organization documents package in University for creation of </a:t>
            </a:r>
            <a:r>
              <a:rPr lang="en-GB" sz="2000" dirty="0"/>
              <a:t>MESO</a:t>
            </a:r>
            <a:r>
              <a:rPr lang="ru-RU" sz="2000" dirty="0"/>
              <a:t> </a:t>
            </a:r>
            <a:r>
              <a:rPr lang="en-US" sz="2000" dirty="0"/>
              <a:t>and</a:t>
            </a:r>
            <a:r>
              <a:rPr lang="ru-RU" sz="2000" dirty="0"/>
              <a:t> </a:t>
            </a:r>
            <a:r>
              <a:rPr lang="en-US" sz="2000" dirty="0"/>
              <a:t>MITL</a:t>
            </a:r>
            <a:r>
              <a:rPr lang="ru-RU" sz="2000" dirty="0"/>
              <a:t> </a:t>
            </a:r>
            <a:r>
              <a:rPr lang="en-US" sz="2000" dirty="0"/>
              <a:t>with</a:t>
            </a:r>
            <a:r>
              <a:rPr lang="ru-RU" sz="2000" dirty="0"/>
              <a:t>:</a:t>
            </a:r>
          </a:p>
          <a:p>
            <a:pPr>
              <a:buFontTx/>
              <a:buChar char="•"/>
            </a:pPr>
            <a:r>
              <a:rPr lang="ru-RU" sz="2000" dirty="0"/>
              <a:t> </a:t>
            </a:r>
            <a:r>
              <a:rPr lang="en-US" sz="2000" dirty="0"/>
              <a:t>typical plans and basic requirements to the rooms,</a:t>
            </a:r>
            <a:endParaRPr lang="ru-RU" sz="2000" dirty="0"/>
          </a:p>
          <a:p>
            <a:pPr>
              <a:buFontTx/>
              <a:buChar char="•"/>
            </a:pPr>
            <a:r>
              <a:rPr lang="ru-RU" sz="2000" dirty="0"/>
              <a:t> </a:t>
            </a:r>
            <a:r>
              <a:rPr lang="ru-RU" sz="2000" dirty="0" err="1"/>
              <a:t>regulations</a:t>
            </a:r>
            <a:r>
              <a:rPr lang="en-US" sz="2000" dirty="0"/>
              <a:t> about </a:t>
            </a:r>
            <a:r>
              <a:rPr lang="ru-RU" sz="2000" dirty="0" err="1"/>
              <a:t>organization</a:t>
            </a:r>
            <a:r>
              <a:rPr lang="ru-RU" sz="2000" dirty="0"/>
              <a:t> </a:t>
            </a:r>
            <a:r>
              <a:rPr lang="ru-RU" sz="2000" dirty="0" err="1"/>
              <a:t>department</a:t>
            </a:r>
            <a:r>
              <a:rPr lang="ru-RU" sz="2000" dirty="0"/>
              <a:t>, </a:t>
            </a:r>
            <a:r>
              <a:rPr lang="ru-RU" sz="2000" dirty="0" err="1"/>
              <a:t>job</a:t>
            </a:r>
            <a:r>
              <a:rPr lang="ru-RU" sz="2000" dirty="0"/>
              <a:t> </a:t>
            </a:r>
            <a:r>
              <a:rPr lang="ru-RU" sz="2000" dirty="0" err="1"/>
              <a:t>description</a:t>
            </a:r>
            <a:r>
              <a:rPr lang="en-US" sz="2000" dirty="0"/>
              <a:t>s.</a:t>
            </a:r>
            <a:endParaRPr lang="uk-UA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20" y="2676721"/>
            <a:ext cx="3676712" cy="269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6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338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hteck 4"/>
          <p:cNvSpPr>
            <a:spLocks noChangeArrowheads="1"/>
          </p:cNvSpPr>
          <p:nvPr/>
        </p:nvSpPr>
        <p:spPr bwMode="auto">
          <a:xfrm>
            <a:off x="293688" y="4868863"/>
            <a:ext cx="3052762" cy="5318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1300" b="1">
                <a:solidFill>
                  <a:srgbClr val="002060"/>
                </a:solidFill>
                <a:cs typeface="Arial" charset="0"/>
              </a:rPr>
              <a:t>Країни ЄС</a:t>
            </a:r>
            <a:r>
              <a:rPr lang="en-US" sz="1300" b="1">
                <a:solidFill>
                  <a:srgbClr val="002060"/>
                </a:solidFill>
                <a:cs typeface="Arial" charset="0"/>
              </a:rPr>
              <a:t>:</a:t>
            </a:r>
          </a:p>
          <a:p>
            <a:r>
              <a:rPr lang="en-US" sz="1300">
                <a:solidFill>
                  <a:srgbClr val="002060"/>
                </a:solidFill>
                <a:cs typeface="Arial" charset="0"/>
              </a:rPr>
              <a:t>4 </a:t>
            </a:r>
            <a:r>
              <a:rPr lang="uk-UA" sz="1300">
                <a:solidFill>
                  <a:srgbClr val="002060"/>
                </a:solidFill>
                <a:cs typeface="Arial" charset="0"/>
              </a:rPr>
              <a:t>університети</a:t>
            </a:r>
            <a:r>
              <a:rPr lang="en-US" sz="1300">
                <a:solidFill>
                  <a:srgbClr val="002060"/>
                </a:solidFill>
                <a:cs typeface="Arial" charset="0"/>
              </a:rPr>
              <a:t>; 1</a:t>
            </a:r>
            <a:r>
              <a:rPr lang="uk-UA" sz="1300">
                <a:solidFill>
                  <a:srgbClr val="002060"/>
                </a:solidFill>
                <a:cs typeface="Arial" charset="0"/>
              </a:rPr>
              <a:t>компанія</a:t>
            </a:r>
            <a:endParaRPr lang="en-US" sz="130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9220" name="Rechteck 7"/>
          <p:cNvSpPr>
            <a:spLocks noChangeArrowheads="1"/>
          </p:cNvSpPr>
          <p:nvPr/>
        </p:nvSpPr>
        <p:spPr bwMode="auto">
          <a:xfrm>
            <a:off x="746125" y="5516563"/>
            <a:ext cx="3798888" cy="971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1300" b="1">
                <a:solidFill>
                  <a:srgbClr val="002060"/>
                </a:solidFill>
                <a:cs typeface="Arial" charset="0"/>
              </a:rPr>
              <a:t>Країни партнери</a:t>
            </a:r>
            <a:r>
              <a:rPr lang="en-US" sz="1300" b="1">
                <a:solidFill>
                  <a:srgbClr val="002060"/>
                </a:solidFill>
                <a:cs typeface="Arial" charset="0"/>
              </a:rPr>
              <a:t>:</a:t>
            </a:r>
          </a:p>
          <a:p>
            <a:r>
              <a:rPr lang="en-US" sz="1300">
                <a:solidFill>
                  <a:srgbClr val="002060"/>
                </a:solidFill>
                <a:cs typeface="Arial" charset="0"/>
              </a:rPr>
              <a:t>11 </a:t>
            </a:r>
            <a:r>
              <a:rPr lang="uk-UA" sz="1300">
                <a:solidFill>
                  <a:srgbClr val="002060"/>
                </a:solidFill>
                <a:cs typeface="Arial" charset="0"/>
              </a:rPr>
              <a:t>університетів</a:t>
            </a:r>
            <a:r>
              <a:rPr lang="en-US" sz="1300">
                <a:solidFill>
                  <a:srgbClr val="002060"/>
                </a:solidFill>
                <a:cs typeface="Arial" charset="0"/>
              </a:rPr>
              <a:t>, 2 </a:t>
            </a:r>
            <a:r>
              <a:rPr lang="uk-UA" sz="1300">
                <a:solidFill>
                  <a:srgbClr val="002060"/>
                </a:solidFill>
                <a:cs typeface="Arial" charset="0"/>
              </a:rPr>
              <a:t>металургійні підприємства</a:t>
            </a:r>
            <a:r>
              <a:rPr lang="en-US" sz="1300">
                <a:solidFill>
                  <a:srgbClr val="002060"/>
                </a:solidFill>
                <a:cs typeface="Arial" charset="0"/>
              </a:rPr>
              <a:t>, 1 </a:t>
            </a:r>
            <a:r>
              <a:rPr lang="uk-UA" sz="1300">
                <a:solidFill>
                  <a:srgbClr val="002060"/>
                </a:solidFill>
                <a:cs typeface="Arial" charset="0"/>
              </a:rPr>
              <a:t>державна установа</a:t>
            </a:r>
            <a:r>
              <a:rPr lang="en-US" sz="1300">
                <a:solidFill>
                  <a:srgbClr val="002060"/>
                </a:solidFill>
                <a:cs typeface="Arial" charset="0"/>
              </a:rPr>
              <a:t> (</a:t>
            </a:r>
            <a:r>
              <a:rPr lang="uk-UA" sz="1300">
                <a:solidFill>
                  <a:srgbClr val="002060"/>
                </a:solidFill>
                <a:cs typeface="Arial" charset="0"/>
              </a:rPr>
              <a:t>Міністерство освіти і науки України</a:t>
            </a:r>
            <a:r>
              <a:rPr lang="en-US" sz="1300">
                <a:solidFill>
                  <a:srgbClr val="002060"/>
                </a:solidFill>
                <a:cs typeface="Arial" charset="0"/>
              </a:rPr>
              <a:t>)</a:t>
            </a:r>
          </a:p>
        </p:txBody>
      </p:sp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0" y="1268413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1900" b="1">
                <a:solidFill>
                  <a:srgbClr val="E46C0A"/>
                </a:solidFill>
                <a:cs typeface="Arial" charset="0"/>
              </a:rPr>
              <a:t>Географія проекту</a:t>
            </a:r>
            <a:endParaRPr lang="de-DE" sz="1900" b="1">
              <a:solidFill>
                <a:srgbClr val="E46C0A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/>
          <p:cNvSpPr>
            <a:spLocks noChangeArrowheads="1"/>
          </p:cNvSpPr>
          <p:nvPr/>
        </p:nvSpPr>
        <p:spPr bwMode="auto">
          <a:xfrm>
            <a:off x="0" y="811213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407A"/>
                </a:solidFill>
              </a:rPr>
              <a:t>Perspectives</a:t>
            </a:r>
            <a:endParaRPr lang="de-DE" sz="2400" b="1" dirty="0">
              <a:solidFill>
                <a:srgbClr val="00407A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55679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KU </a:t>
            </a:r>
            <a:r>
              <a:rPr lang="ru-RU" sz="2400" dirty="0" err="1" smtClean="0"/>
              <a:t>Leuven</a:t>
            </a:r>
            <a:r>
              <a:rPr lang="ru-RU" sz="2400" dirty="0" smtClean="0"/>
              <a:t> (факультет </a:t>
            </a:r>
            <a:r>
              <a:rPr lang="ru-RU" sz="2400" dirty="0"/>
              <a:t>"</a:t>
            </a:r>
            <a:r>
              <a:rPr lang="ru-RU" sz="2400" dirty="0" err="1"/>
              <a:t>Інженерн</a:t>
            </a:r>
            <a:r>
              <a:rPr lang="uk-UA" sz="2400" dirty="0" err="1"/>
              <a:t>их</a:t>
            </a:r>
            <a:r>
              <a:rPr lang="ru-RU" sz="2400" dirty="0"/>
              <a:t> </a:t>
            </a:r>
            <a:r>
              <a:rPr lang="ru-RU" sz="2400" dirty="0" err="1"/>
              <a:t>технологі</a:t>
            </a:r>
            <a:r>
              <a:rPr lang="uk-UA" sz="2400" dirty="0"/>
              <a:t>й</a:t>
            </a:r>
            <a:r>
              <a:rPr lang="ru-RU" sz="2400" dirty="0"/>
              <a:t>"</a:t>
            </a:r>
            <a:r>
              <a:rPr lang="ru-RU" sz="2400" dirty="0" smtClean="0"/>
              <a:t>) разом з ІФФ НТУУ «КПІ» п</a:t>
            </a:r>
            <a:r>
              <a:rPr lang="uk-UA" sz="2400" dirty="0" err="1" smtClean="0"/>
              <a:t>одана</a:t>
            </a:r>
            <a:r>
              <a:rPr lang="uk-UA" sz="2400" dirty="0" smtClean="0"/>
              <a:t> проектна пропозиція по </a:t>
            </a:r>
            <a:r>
              <a:rPr lang="ru-RU" sz="2400" dirty="0" err="1" smtClean="0"/>
              <a:t>мобільності</a:t>
            </a:r>
            <a:r>
              <a:rPr lang="ru-RU" sz="2400" dirty="0" smtClean="0"/>
              <a:t> </a:t>
            </a:r>
            <a:r>
              <a:rPr lang="ru-RU" sz="2400" dirty="0" err="1"/>
              <a:t>студентів</a:t>
            </a:r>
            <a:r>
              <a:rPr lang="ru-RU" sz="2400" dirty="0"/>
              <a:t> та </a:t>
            </a:r>
            <a:r>
              <a:rPr lang="ru-RU" sz="2400" dirty="0" err="1"/>
              <a:t>викладацького</a:t>
            </a:r>
            <a:r>
              <a:rPr lang="ru-RU" sz="2400" dirty="0"/>
              <a:t> складу </a:t>
            </a:r>
            <a:r>
              <a:rPr lang="uk-UA" sz="2400" dirty="0"/>
              <a:t>по програмі</a:t>
            </a:r>
            <a:r>
              <a:rPr lang="ru-RU" sz="2400" dirty="0"/>
              <a:t> </a:t>
            </a:r>
            <a:r>
              <a:rPr lang="ru-RU" sz="2400" b="1" u="sng" dirty="0" err="1"/>
              <a:t>Erasmus</a:t>
            </a:r>
            <a:r>
              <a:rPr lang="ru-RU" sz="2400" b="1" u="sng" dirty="0"/>
              <a:t> +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924944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За</a:t>
            </a:r>
            <a:r>
              <a:rPr lang="ru-RU" sz="2400" dirty="0" err="1" smtClean="0"/>
              <a:t>пропоновано</a:t>
            </a:r>
            <a:r>
              <a:rPr lang="ru-RU" sz="2400" dirty="0" smtClean="0"/>
              <a:t> </a:t>
            </a:r>
            <a:r>
              <a:rPr lang="ru-RU" sz="2400" dirty="0" err="1" smtClean="0"/>
              <a:t>мобільність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1) для НТУУ «КПІ» у </a:t>
            </a:r>
            <a:r>
              <a:rPr lang="ru-RU" sz="2400" dirty="0"/>
              <a:t>KU </a:t>
            </a:r>
            <a:r>
              <a:rPr lang="ru-RU" sz="2400" dirty="0" err="1" smtClean="0"/>
              <a:t>Leuven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	- 2 </a:t>
            </a:r>
            <a:r>
              <a:rPr lang="ru-RU" sz="2400" dirty="0" err="1"/>
              <a:t>студентів</a:t>
            </a:r>
            <a:r>
              <a:rPr lang="ru-RU" sz="2400" dirty="0"/>
              <a:t> </a:t>
            </a:r>
            <a:r>
              <a:rPr lang="ru-RU" sz="2400" dirty="0" err="1"/>
              <a:t>ма</a:t>
            </a:r>
            <a:r>
              <a:rPr lang="uk-UA" sz="2400" dirty="0" err="1"/>
              <a:t>гістрів</a:t>
            </a:r>
            <a:r>
              <a:rPr lang="ru-RU" sz="2400" dirty="0"/>
              <a:t> (2 </a:t>
            </a:r>
            <a:r>
              <a:rPr lang="ru-RU" sz="2400" dirty="0" smtClean="0"/>
              <a:t>по </a:t>
            </a:r>
            <a:r>
              <a:rPr lang="ru-RU" sz="2400" dirty="0"/>
              <a:t>6 </a:t>
            </a:r>
            <a:r>
              <a:rPr lang="ru-RU" sz="2400" dirty="0" err="1"/>
              <a:t>місяців</a:t>
            </a:r>
            <a:r>
              <a:rPr lang="ru-RU" sz="2400" dirty="0" smtClean="0"/>
              <a:t>),</a:t>
            </a:r>
          </a:p>
          <a:p>
            <a:r>
              <a:rPr lang="ru-RU" sz="2400" dirty="0" smtClean="0"/>
              <a:t>	- 1 </a:t>
            </a:r>
            <a:r>
              <a:rPr lang="ru-RU" sz="2400" dirty="0" err="1" smtClean="0"/>
              <a:t>PhD</a:t>
            </a:r>
            <a:r>
              <a:rPr lang="ru-RU" sz="2400" dirty="0" smtClean="0"/>
              <a:t> </a:t>
            </a:r>
            <a:r>
              <a:rPr lang="ru-RU" sz="2400" dirty="0"/>
              <a:t>(1 </a:t>
            </a:r>
            <a:r>
              <a:rPr lang="ru-RU" sz="2400" dirty="0" smtClean="0"/>
              <a:t>на 12 </a:t>
            </a:r>
            <a:r>
              <a:rPr lang="ru-RU" sz="2400" dirty="0" err="1"/>
              <a:t>місяців</a:t>
            </a:r>
            <a:r>
              <a:rPr lang="ru-RU" sz="2400" dirty="0" smtClean="0"/>
              <a:t>),</a:t>
            </a:r>
          </a:p>
          <a:p>
            <a:r>
              <a:rPr lang="ru-RU" sz="2400" dirty="0"/>
              <a:t>	</a:t>
            </a:r>
            <a:r>
              <a:rPr lang="ru-RU" sz="2400" dirty="0" smtClean="0"/>
              <a:t>- 2 </a:t>
            </a:r>
            <a:r>
              <a:rPr lang="ru-RU" sz="2400" dirty="0" err="1" smtClean="0"/>
              <a:t>викладачів</a:t>
            </a:r>
            <a:r>
              <a:rPr lang="ru-RU" sz="2400" dirty="0" smtClean="0"/>
              <a:t> (2 по </a:t>
            </a:r>
            <a:r>
              <a:rPr lang="ru-RU" sz="2400" dirty="0"/>
              <a:t>10 </a:t>
            </a:r>
            <a:r>
              <a:rPr lang="ru-RU" sz="2400" dirty="0" err="1" smtClean="0"/>
              <a:t>днів</a:t>
            </a:r>
            <a:r>
              <a:rPr lang="ru-RU" sz="2400" dirty="0" smtClean="0"/>
              <a:t>).</a:t>
            </a:r>
          </a:p>
          <a:p>
            <a:endParaRPr lang="uk-UA" sz="2400" dirty="0"/>
          </a:p>
          <a:p>
            <a:r>
              <a:rPr lang="ru-RU" sz="2400" dirty="0" smtClean="0"/>
              <a:t>2) для </a:t>
            </a:r>
            <a:r>
              <a:rPr lang="ru-RU" sz="2400" dirty="0"/>
              <a:t>KU </a:t>
            </a:r>
            <a:r>
              <a:rPr lang="ru-RU" sz="2400" dirty="0" err="1" smtClean="0"/>
              <a:t>Leuven</a:t>
            </a:r>
            <a:r>
              <a:rPr lang="ru-RU" sz="2400" dirty="0" smtClean="0"/>
              <a:t> у НТУУ </a:t>
            </a:r>
            <a:r>
              <a:rPr lang="ru-RU" sz="2400" dirty="0"/>
              <a:t>«</a:t>
            </a:r>
            <a:r>
              <a:rPr lang="ru-RU" sz="2400" dirty="0" smtClean="0"/>
              <a:t>КПІ»:</a:t>
            </a:r>
            <a:endParaRPr lang="ru-RU" sz="2400" dirty="0"/>
          </a:p>
          <a:p>
            <a:endParaRPr lang="ru-RU" sz="2400" dirty="0"/>
          </a:p>
          <a:p>
            <a:pPr lvl="2"/>
            <a:r>
              <a:rPr lang="ru-RU" sz="2400" dirty="0" smtClean="0"/>
              <a:t>- 1 </a:t>
            </a:r>
            <a:r>
              <a:rPr lang="ru-RU" sz="2400" dirty="0" err="1" smtClean="0"/>
              <a:t>PhD</a:t>
            </a:r>
            <a:r>
              <a:rPr lang="uk-UA" sz="2400" dirty="0" smtClean="0"/>
              <a:t> </a:t>
            </a:r>
            <a:r>
              <a:rPr lang="ru-RU" sz="2400" dirty="0" smtClean="0"/>
              <a:t>(</a:t>
            </a:r>
            <a:r>
              <a:rPr lang="uk-UA" sz="2400" dirty="0" smtClean="0"/>
              <a:t>1 на </a:t>
            </a:r>
            <a:r>
              <a:rPr lang="uk-UA" sz="2400" dirty="0"/>
              <a:t>12 </a:t>
            </a:r>
            <a:r>
              <a:rPr lang="uk-UA" sz="2400" dirty="0" smtClean="0"/>
              <a:t>місяців)</a:t>
            </a:r>
          </a:p>
          <a:p>
            <a:pPr lvl="2"/>
            <a:r>
              <a:rPr lang="uk-UA" sz="2400" dirty="0" smtClean="0"/>
              <a:t>- 2 викладачі (</a:t>
            </a:r>
            <a:r>
              <a:rPr lang="uk-UA" sz="2400" dirty="0"/>
              <a:t>2 * 7 </a:t>
            </a:r>
            <a:r>
              <a:rPr lang="uk-UA" sz="2400" dirty="0" smtClean="0"/>
              <a:t>днів).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13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836763" y="2934873"/>
            <a:ext cx="576234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15900" algn="ctr" rotWithShape="0">
                    <a:prstClr val="black">
                      <a:alpha val="85000"/>
                    </a:prstClr>
                  </a:outerShdw>
                </a:effectLst>
                <a:latin typeface="+mn-lt"/>
              </a:rPr>
              <a:t>Дякую за увагу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15900" algn="ctr" rotWithShape="0">
                    <a:prstClr val="black">
                      <a:alpha val="85000"/>
                    </a:prstClr>
                  </a:outerShdw>
                </a:effectLst>
                <a:latin typeface="+mn-lt"/>
              </a:rPr>
              <a:t>!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15900" algn="ctr" rotWithShape="0">
                  <a:prstClr val="black">
                    <a:alpha val="85000"/>
                  </a:prstClr>
                </a:outerShdw>
              </a:effectLst>
              <a:latin typeface="+mn-lt"/>
            </a:endParaRPr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1474788" y="5661025"/>
            <a:ext cx="6553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u="sng"/>
              <a:t>Contacts</a:t>
            </a:r>
            <a:r>
              <a:rPr lang="uk-UA" b="1" u="sng"/>
              <a:t>:</a:t>
            </a:r>
            <a:r>
              <a:rPr lang="en-US" b="1"/>
              <a:t> Peremogy Ave., 37, build. </a:t>
            </a:r>
            <a:r>
              <a:rPr lang="uk-UA" b="1"/>
              <a:t>№</a:t>
            </a:r>
            <a:r>
              <a:rPr lang="ru-RU" b="1"/>
              <a:t>9</a:t>
            </a:r>
            <a:r>
              <a:rPr lang="en-US" b="1"/>
              <a:t>, room 212, Kyiv </a:t>
            </a:r>
            <a:r>
              <a:rPr lang="uk-UA" b="1"/>
              <a:t>03056, </a:t>
            </a:r>
            <a:r>
              <a:rPr lang="en-US" b="1"/>
              <a:t>Ukraine</a:t>
            </a:r>
            <a:r>
              <a:rPr lang="uk-UA" b="1"/>
              <a:t>.</a:t>
            </a:r>
          </a:p>
          <a:p>
            <a:r>
              <a:rPr lang="en-US" b="1"/>
              <a:t>Tel</a:t>
            </a:r>
            <a:r>
              <a:rPr lang="uk-UA" b="1"/>
              <a:t>./</a:t>
            </a:r>
            <a:r>
              <a:rPr lang="en-US" b="1"/>
              <a:t>fax</a:t>
            </a:r>
            <a:r>
              <a:rPr lang="uk-UA" b="1"/>
              <a:t>.: </a:t>
            </a:r>
            <a:r>
              <a:rPr lang="en-US" b="1"/>
              <a:t>+38 </a:t>
            </a:r>
            <a:r>
              <a:rPr lang="uk-UA" b="1"/>
              <a:t>(044) 406-82-15</a:t>
            </a:r>
            <a:r>
              <a:rPr lang="en-US" b="1"/>
              <a:t>, +38 (067) 220-94-09</a:t>
            </a:r>
          </a:p>
          <a:p>
            <a:r>
              <a:rPr lang="uk-UA" b="1"/>
              <a:t>http://tempus.iff.kpi.ua/</a:t>
            </a:r>
            <a:r>
              <a:rPr lang="en-US"/>
              <a:t>         </a:t>
            </a:r>
            <a:r>
              <a:rPr lang="en-US" b="1"/>
              <a:t>E-mail: ubohomol@iff.kpi.ua</a:t>
            </a:r>
          </a:p>
        </p:txBody>
      </p:sp>
      <p:pic>
        <p:nvPicPr>
          <p:cNvPr id="25604" name="Picture 10" descr="Логотип НТУУ &quot;КП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7538"/>
            <a:ext cx="118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5697538"/>
            <a:ext cx="9620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56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1500188"/>
            <a:ext cx="9144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9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EU </a:t>
            </a:r>
            <a:r>
              <a:rPr lang="de-DE" sz="19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Organisations</a:t>
            </a:r>
            <a:endParaRPr lang="de-DE" sz="19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hteck 4"/>
          <p:cNvSpPr>
            <a:spLocks noChangeArrowheads="1"/>
          </p:cNvSpPr>
          <p:nvPr/>
        </p:nvSpPr>
        <p:spPr bwMode="auto">
          <a:xfrm>
            <a:off x="719138" y="2179638"/>
            <a:ext cx="7705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b="1">
                <a:cs typeface="Arial" charset="0"/>
              </a:rPr>
              <a:t> </a:t>
            </a:r>
            <a:r>
              <a:rPr lang="uk-UA" sz="2000"/>
              <a:t>Університет м. Льовен, Бельгія (головний координатор проекту)</a:t>
            </a:r>
          </a:p>
          <a:p>
            <a:pPr>
              <a:buFontTx/>
              <a:buChar char="•"/>
            </a:pPr>
            <a:r>
              <a:rPr lang="uk-UA" sz="2000"/>
              <a:t> Берлінський технічний університет, Німеччина</a:t>
            </a:r>
          </a:p>
          <a:p>
            <a:pPr>
              <a:buFontTx/>
              <a:buChar char="•"/>
            </a:pPr>
            <a:r>
              <a:rPr lang="uk-UA" sz="2000"/>
              <a:t> Офіс інженирінгу, консалтингу та менеджменту, Німеччина</a:t>
            </a:r>
          </a:p>
          <a:p>
            <a:pPr>
              <a:buFontTx/>
              <a:buChar char="•"/>
            </a:pPr>
            <a:r>
              <a:rPr lang="uk-UA" sz="2000"/>
              <a:t> Національна школа хімії, Франція</a:t>
            </a:r>
          </a:p>
          <a:p>
            <a:pPr>
              <a:buFontTx/>
              <a:buChar char="•"/>
            </a:pPr>
            <a:r>
              <a:rPr lang="uk-UA" sz="2000"/>
              <a:t> Університет технологій, м. Краків, Польща</a:t>
            </a:r>
          </a:p>
        </p:txBody>
      </p:sp>
      <p:sp>
        <p:nvSpPr>
          <p:cNvPr id="10244" name="Rectangle 14"/>
          <p:cNvSpPr>
            <a:spLocks noChangeArrowheads="1"/>
          </p:cNvSpPr>
          <p:nvPr/>
        </p:nvSpPr>
        <p:spPr bwMode="auto">
          <a:xfrm>
            <a:off x="0" y="4286250"/>
            <a:ext cx="914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FF0000"/>
                </a:solidFill>
              </a:rPr>
              <a:t>Організації з країн партнерів</a:t>
            </a:r>
            <a:endParaRPr lang="de-DE" b="1">
              <a:solidFill>
                <a:srgbClr val="FF0000"/>
              </a:solidFill>
            </a:endParaRPr>
          </a:p>
        </p:txBody>
      </p:sp>
      <p:sp>
        <p:nvSpPr>
          <p:cNvPr id="10245" name="Rechteck 4"/>
          <p:cNvSpPr>
            <a:spLocks noChangeArrowheads="1"/>
          </p:cNvSpPr>
          <p:nvPr/>
        </p:nvSpPr>
        <p:spPr bwMode="auto">
          <a:xfrm>
            <a:off x="719138" y="4848225"/>
            <a:ext cx="7705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sz="2000"/>
              <a:t> Інженерний коледж, м. Єрусалим, Ізраїль</a:t>
            </a:r>
          </a:p>
          <a:p>
            <a:pPr>
              <a:buFontTx/>
              <a:buChar char="•"/>
            </a:pPr>
            <a:r>
              <a:rPr lang="uk-UA" sz="2000"/>
              <a:t> Університет м. Тель-Авів, Ізраїль</a:t>
            </a:r>
          </a:p>
          <a:p>
            <a:pPr>
              <a:buFontTx/>
              <a:buChar char="•"/>
            </a:pPr>
            <a:r>
              <a:rPr lang="uk-UA" sz="2000"/>
              <a:t> Інженерний коледж Самі Шамун, м. Беєр Шева, Ізраїль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uk-UA" sz="2000"/>
              <a:t> Міністерство освіти і науки України</a:t>
            </a:r>
          </a:p>
          <a:p>
            <a:endParaRPr lang="uk-UA" sz="2000"/>
          </a:p>
        </p:txBody>
      </p:sp>
      <p:sp>
        <p:nvSpPr>
          <p:cNvPr id="10246" name="Rectangle 14"/>
          <p:cNvSpPr>
            <a:spLocks noChangeArrowheads="1"/>
          </p:cNvSpPr>
          <p:nvPr/>
        </p:nvSpPr>
        <p:spPr bwMode="auto">
          <a:xfrm>
            <a:off x="0" y="1557338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1900" b="1">
                <a:solidFill>
                  <a:srgbClr val="FF0000"/>
                </a:solidFill>
                <a:cs typeface="Arial" charset="0"/>
              </a:rPr>
              <a:t>Організації з ЄС</a:t>
            </a:r>
            <a:endParaRPr lang="de-DE" sz="1900" b="1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4"/>
          <p:cNvSpPr>
            <a:spLocks noChangeArrowheads="1"/>
          </p:cNvSpPr>
          <p:nvPr/>
        </p:nvSpPr>
        <p:spPr bwMode="auto">
          <a:xfrm>
            <a:off x="0" y="1500188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1900" b="1">
                <a:solidFill>
                  <a:srgbClr val="FF0000"/>
                </a:solidFill>
                <a:cs typeface="Arial" charset="0"/>
              </a:rPr>
              <a:t>Partner Countries Organisations</a:t>
            </a:r>
          </a:p>
        </p:txBody>
      </p:sp>
      <p:sp>
        <p:nvSpPr>
          <p:cNvPr id="11267" name="Rechteck 4"/>
          <p:cNvSpPr>
            <a:spLocks noChangeArrowheads="1"/>
          </p:cNvSpPr>
          <p:nvPr/>
        </p:nvSpPr>
        <p:spPr bwMode="auto">
          <a:xfrm>
            <a:off x="468313" y="2216150"/>
            <a:ext cx="817403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sz="2000"/>
              <a:t> Приазовський державний технічний університет, Україна</a:t>
            </a:r>
          </a:p>
          <a:p>
            <a:pPr>
              <a:buFontTx/>
              <a:buChar char="•"/>
            </a:pPr>
            <a:r>
              <a:rPr lang="uk-UA" sz="2000"/>
              <a:t> Луцький національний технічний університет, Україна</a:t>
            </a:r>
          </a:p>
          <a:p>
            <a:pPr>
              <a:buFontTx/>
              <a:buChar char="•"/>
            </a:pPr>
            <a:r>
              <a:rPr lang="uk-UA" sz="2000"/>
              <a:t> Національний університет «Львівська політехніка», Україна</a:t>
            </a:r>
          </a:p>
          <a:p>
            <a:pPr>
              <a:buFontTx/>
              <a:buChar char="•"/>
            </a:pPr>
            <a:r>
              <a:rPr lang="uk-UA" sz="2000" b="1"/>
              <a:t> Національний технічний університет України «Київський політехнічний інститут», Україна</a:t>
            </a:r>
          </a:p>
          <a:p>
            <a:pPr>
              <a:buFontTx/>
              <a:buChar char="•"/>
            </a:pPr>
            <a:r>
              <a:rPr lang="uk-UA" sz="2000"/>
              <a:t> ВАТ «</a:t>
            </a:r>
            <a:r>
              <a:rPr lang="ru-RU" sz="2000"/>
              <a:t>Металургійний</a:t>
            </a:r>
            <a:r>
              <a:rPr lang="uk-UA" sz="2000"/>
              <a:t> комбінат «Азовсталь», Україна</a:t>
            </a:r>
          </a:p>
          <a:p>
            <a:pPr>
              <a:buFontTx/>
              <a:buChar char="•"/>
            </a:pPr>
            <a:r>
              <a:rPr lang="uk-UA" sz="2000"/>
              <a:t> Далекосхідний федеральний університет, Росія</a:t>
            </a:r>
          </a:p>
          <a:p>
            <a:pPr>
              <a:buFontTx/>
              <a:buChar char="•"/>
            </a:pPr>
            <a:r>
              <a:rPr lang="ru-RU" sz="2000"/>
              <a:t> Казанс</a:t>
            </a:r>
            <a:r>
              <a:rPr lang="uk-UA" sz="2000"/>
              <a:t>ь</a:t>
            </a:r>
            <a:r>
              <a:rPr lang="ru-RU" sz="2000"/>
              <a:t>кий науково-досл</a:t>
            </a:r>
            <a:r>
              <a:rPr lang="uk-UA" sz="2000"/>
              <a:t>і</a:t>
            </a:r>
            <a:r>
              <a:rPr lang="ru-RU" sz="2000"/>
              <a:t>дницький ун</a:t>
            </a:r>
            <a:r>
              <a:rPr lang="uk-UA" sz="2000"/>
              <a:t>і</a:t>
            </a:r>
            <a:r>
              <a:rPr lang="ru-RU" sz="2000"/>
              <a:t>верситет</a:t>
            </a:r>
            <a:r>
              <a:rPr lang="uk-UA" sz="2000"/>
              <a:t>  ім. Туполєва, Росія</a:t>
            </a:r>
          </a:p>
          <a:p>
            <a:pPr>
              <a:buFontTx/>
              <a:buChar char="•"/>
            </a:pPr>
            <a:r>
              <a:rPr lang="uk-UA" sz="2000"/>
              <a:t> Магнітогорський державний технічний університет ім. Г.І.Носова, Росія</a:t>
            </a:r>
          </a:p>
          <a:p>
            <a:pPr>
              <a:buFontTx/>
              <a:buChar char="•"/>
            </a:pPr>
            <a:r>
              <a:rPr lang="uk-UA" sz="2000"/>
              <a:t> Донський державний технічний університет, Росія</a:t>
            </a:r>
          </a:p>
          <a:p>
            <a:pPr>
              <a:buFontTx/>
              <a:buChar char="•"/>
            </a:pPr>
            <a:r>
              <a:rPr lang="uk-UA" sz="2000"/>
              <a:t> НВО «Белмаг», Росія</a:t>
            </a: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8900" y="1182688"/>
            <a:ext cx="90551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2400" b="1" i="1">
                <a:solidFill>
                  <a:schemeClr val="bg1"/>
                </a:solidFill>
              </a:rPr>
              <a:t>Мета та завдання проекту:</a:t>
            </a:r>
            <a:endParaRPr lang="uk-UA" sz="24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Проаналізувати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стан та оновити діючі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навчальні плани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бакалаврів і магістрів з інженерного матеріалознавства на основі компетентного підходу.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Розробити та запровадити модернізовані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навчальні плани з матеріалознавства з інтегрованою інфраструктурною підтримкою. 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Підвищити кваліфікацію викладачів та провести тренінги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для наставників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на підприємствах за новими навчальними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планами та методологіями.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Створити сервіс-офіси з інженерного матеріалознавства (</a:t>
            </a:r>
            <a:r>
              <a:rPr lang="en-US" sz="2400">
                <a:solidFill>
                  <a:schemeClr val="bg1"/>
                </a:solidFill>
              </a:rPr>
              <a:t>Material Engineering Service</a:t>
            </a:r>
            <a:r>
              <a:rPr lang="uk-UA" sz="2400">
                <a:solidFill>
                  <a:schemeClr val="bg1"/>
                </a:solidFill>
              </a:rPr>
              <a:t>-</a:t>
            </a:r>
            <a:r>
              <a:rPr lang="en-US" sz="2400">
                <a:solidFill>
                  <a:schemeClr val="bg1"/>
                </a:solidFill>
              </a:rPr>
              <a:t>Office</a:t>
            </a:r>
            <a:r>
              <a:rPr lang="uk-UA" sz="2400">
                <a:solidFill>
                  <a:schemeClr val="bg1"/>
                </a:solidFill>
              </a:rPr>
              <a:t>, MESO) у ВНЗ країн партнерів.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107950" y="998538"/>
            <a:ext cx="903605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2400" b="1" i="1">
                <a:solidFill>
                  <a:schemeClr val="bg1"/>
                </a:solidFill>
              </a:rPr>
              <a:t>Очікувані результати: </a:t>
            </a:r>
            <a:endParaRPr lang="uk-UA" sz="2400">
              <a:solidFill>
                <a:schemeClr val="bg1"/>
              </a:solidFill>
            </a:endParaRPr>
          </a:p>
          <a:p>
            <a:r>
              <a:rPr lang="uk-UA" sz="2400">
                <a:solidFill>
                  <a:schemeClr val="bg1"/>
                </a:solidFill>
              </a:rPr>
              <a:t>І. Розроблення 11-ти основних і 3-х між предметних навчальних модулів в галузі інженерного матеріалознавства:</a:t>
            </a:r>
          </a:p>
          <a:p>
            <a:r>
              <a:rPr lang="uk-UA" sz="2400">
                <a:solidFill>
                  <a:schemeClr val="bg1"/>
                </a:solidFill>
              </a:rPr>
              <a:t>ІІ. Створення навчальних лабораторій інформаційних технологій з матеріалознавства (</a:t>
            </a:r>
            <a:r>
              <a:rPr lang="en-US" sz="2400">
                <a:solidFill>
                  <a:schemeClr val="bg1"/>
                </a:solidFill>
              </a:rPr>
              <a:t>MITL</a:t>
            </a:r>
            <a:r>
              <a:rPr lang="uk-UA" sz="2400">
                <a:solidFill>
                  <a:schemeClr val="bg1"/>
                </a:solidFill>
              </a:rPr>
              <a:t>).</a:t>
            </a:r>
          </a:p>
          <a:p>
            <a:r>
              <a:rPr lang="ru-RU" sz="2400">
                <a:solidFill>
                  <a:schemeClr val="bg1"/>
                </a:solidFill>
              </a:rPr>
              <a:t>III</a:t>
            </a:r>
            <a:r>
              <a:rPr lang="uk-UA" sz="2400">
                <a:solidFill>
                  <a:schemeClr val="bg1"/>
                </a:solidFill>
              </a:rPr>
              <a:t>. Перепідготовка викладачів ВНЗ країн-партнерів, включаючи їх навчання в університетах країн ЄС, та викладацька підготовка наставників партнерських підприємств.</a:t>
            </a:r>
          </a:p>
          <a:p>
            <a:r>
              <a:rPr lang="en-US" sz="2400">
                <a:solidFill>
                  <a:schemeClr val="bg1"/>
                </a:solidFill>
              </a:rPr>
              <a:t>IV</a:t>
            </a:r>
            <a:r>
              <a:rPr lang="uk-UA" sz="2400">
                <a:solidFill>
                  <a:schemeClr val="bg1"/>
                </a:solidFill>
              </a:rPr>
              <a:t>. Проведення майстер-класів з пілотної експлуатації лабораторій (</a:t>
            </a:r>
            <a:r>
              <a:rPr lang="en-US" sz="2400">
                <a:solidFill>
                  <a:schemeClr val="bg1"/>
                </a:solidFill>
              </a:rPr>
              <a:t>MITL</a:t>
            </a:r>
            <a:r>
              <a:rPr lang="uk-UA" sz="2400">
                <a:solidFill>
                  <a:schemeClr val="bg1"/>
                </a:solidFill>
              </a:rPr>
              <a:t>) та впровадження модернізованих навчальних планів і модулів у навчальний процес студентів.</a:t>
            </a:r>
            <a:endParaRPr lang="ru-RU" sz="2400">
              <a:solidFill>
                <a:schemeClr val="bg1"/>
              </a:solidFill>
            </a:endParaRPr>
          </a:p>
          <a:p>
            <a:r>
              <a:rPr lang="ru-RU" sz="2400">
                <a:solidFill>
                  <a:schemeClr val="bg1"/>
                </a:solidFill>
              </a:rPr>
              <a:t>V</a:t>
            </a:r>
            <a:r>
              <a:rPr lang="uk-UA" sz="2400">
                <a:solidFill>
                  <a:schemeClr val="bg1"/>
                </a:solidFill>
              </a:rPr>
              <a:t>. Створення та спільна експлуатація мережі сервіс-офісів з інженерного матеріалознавства (MESO).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971550" y="5084763"/>
            <a:ext cx="64801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1600" b="1">
                <a:cs typeface="Arial" charset="0"/>
              </a:rPr>
              <a:t>Оновлення існуючих курсів в області матеріалознавства</a:t>
            </a:r>
            <a:r>
              <a:rPr lang="en-US" sz="1600" b="1">
                <a:cs typeface="Arial" charset="0"/>
              </a:rPr>
              <a:t> </a:t>
            </a:r>
            <a:endParaRPr lang="en-US" sz="16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79388" y="1954213"/>
            <a:ext cx="2973387" cy="2495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GB" sz="1600" b="1">
                <a:ea typeface="Calibri" pitchFamily="34" charset="0"/>
                <a:cs typeface="Verdana" pitchFamily="34" charset="0"/>
              </a:rPr>
              <a:t>3 </a:t>
            </a:r>
            <a:r>
              <a:rPr lang="uk-UA" sz="1600" b="1">
                <a:ea typeface="Calibri" pitchFamily="34" charset="0"/>
                <a:cs typeface="Verdana" pitchFamily="34" charset="0"/>
              </a:rPr>
              <a:t>міждисциплінарні модулі</a:t>
            </a:r>
            <a:endParaRPr lang="en-GB" sz="1600" b="1">
              <a:ea typeface="Calibri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Ефективна комунікація з групами, методика проведення презентацій </a:t>
            </a:r>
            <a:r>
              <a:rPr lang="en-US" sz="1400" b="1">
                <a:solidFill>
                  <a:srgbClr val="147694"/>
                </a:solidFill>
                <a:ea typeface="Calibri" pitchFamily="34" charset="0"/>
                <a:cs typeface="Arial" charset="0"/>
              </a:rPr>
              <a:t>(BA/MA)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</a:rPr>
              <a:t>Проблеми на ринку праці </a:t>
            </a:r>
            <a:r>
              <a:rPr lang="en-US" sz="1400" b="1">
                <a:solidFill>
                  <a:srgbClr val="147694"/>
                </a:solidFill>
                <a:cs typeface="Calibri" pitchFamily="34" charset="0"/>
              </a:rPr>
              <a:t>(BA/MA)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</a:rPr>
              <a:t>Управління проектами (бізнес планування, фінансування, маркетинг, виконання) </a:t>
            </a:r>
            <a:r>
              <a:rPr lang="en-US" sz="1400" b="1">
                <a:solidFill>
                  <a:srgbClr val="147694"/>
                </a:solidFill>
                <a:cs typeface="Calibri" pitchFamily="34" charset="0"/>
              </a:rPr>
              <a:t>(BA/MA)</a:t>
            </a: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3348038" y="1738313"/>
            <a:ext cx="5724525" cy="314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GB" sz="1600" b="1">
                <a:ea typeface="Calibri" pitchFamily="34" charset="0"/>
                <a:cs typeface="Verdana" pitchFamily="34" charset="0"/>
              </a:rPr>
              <a:t>11 </a:t>
            </a:r>
            <a:r>
              <a:rPr lang="uk-UA" sz="1600" b="1">
                <a:ea typeface="Calibri" pitchFamily="34" charset="0"/>
                <a:cs typeface="Verdana" pitchFamily="34" charset="0"/>
              </a:rPr>
              <a:t>основних курсів</a:t>
            </a:r>
            <a:endParaRPr lang="en-GB" sz="1600" b="1">
              <a:ea typeface="Calibri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Основи матеріалознавства, включаючи втомну поведінку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(BA)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Вибір матеріалів (з використанням програмного забезпечення </a:t>
            </a:r>
            <a:r>
              <a:rPr lang="en-US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CES</a:t>
            </a: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)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Легковісні матеріали для застосування у транспорті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(MA): </a:t>
            </a:r>
          </a:p>
          <a:p>
            <a:pPr>
              <a:buFont typeface="Wingdings" pitchFamily="2" charset="2"/>
              <a:buChar char="ü"/>
            </a:pP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CAD-CAM-CAE Siemens NX (BA/MA)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Технології і використання надпровідних матеріалів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Методи мікроструктурних досліджень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Руйнування та надійність матеріалів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Металургія, корозія та поверхнева обробка </a:t>
            </a:r>
            <a:endParaRPr lang="en-GB" sz="1400" b="1">
              <a:solidFill>
                <a:srgbClr val="147694"/>
              </a:solidFill>
              <a:ea typeface="Calibri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Матеріали з відновлюваних джерел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(BA/MA)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Технології наноматеріалів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(BA/MA)</a:t>
            </a: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Зміцнюючі технології обробки матеріалів </a:t>
            </a:r>
            <a:r>
              <a:rPr lang="en-GB" sz="1400" b="1">
                <a:solidFill>
                  <a:srgbClr val="147694"/>
                </a:solidFill>
                <a:ea typeface="Calibri" pitchFamily="34" charset="0"/>
                <a:cs typeface="Verdana" pitchFamily="34" charset="0"/>
              </a:rPr>
              <a:t>(MA)</a:t>
            </a:r>
          </a:p>
        </p:txBody>
      </p:sp>
      <p:sp>
        <p:nvSpPr>
          <p:cNvPr id="15365" name="Rectangle 14"/>
          <p:cNvSpPr>
            <a:spLocks noChangeArrowheads="1"/>
          </p:cNvSpPr>
          <p:nvPr/>
        </p:nvSpPr>
        <p:spPr bwMode="auto">
          <a:xfrm>
            <a:off x="0" y="1196975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1900" b="1">
                <a:solidFill>
                  <a:srgbClr val="E46C0A"/>
                </a:solidFill>
                <a:cs typeface="Arial" charset="0"/>
              </a:rPr>
              <a:t>Основні цілі</a:t>
            </a:r>
            <a:endParaRPr lang="de-DE" sz="1900" b="1">
              <a:solidFill>
                <a:srgbClr val="E46C0A"/>
              </a:solidFill>
              <a:cs typeface="Arial" charset="0"/>
            </a:endParaRP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250825" y="5667375"/>
            <a:ext cx="4105275" cy="974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1600" b="1">
                <a:ea typeface="Verdana" pitchFamily="34" charset="0"/>
                <a:cs typeface="Verdana" pitchFamily="34" charset="0"/>
              </a:rPr>
              <a:t>Нові засоби супроводу навчання</a:t>
            </a:r>
            <a:endParaRPr lang="en-GB" sz="1600" b="1">
              <a:ea typeface="Calibri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0070C0"/>
                </a:solidFill>
                <a:cs typeface="Arial" charset="0"/>
              </a:rPr>
              <a:t>Спільна </a:t>
            </a:r>
            <a:r>
              <a:rPr lang="en-US" sz="1400" b="1">
                <a:solidFill>
                  <a:srgbClr val="0070C0"/>
                </a:solidFill>
                <a:cs typeface="Arial" charset="0"/>
              </a:rPr>
              <a:t>web-</a:t>
            </a:r>
            <a:r>
              <a:rPr lang="uk-UA" sz="1400" b="1">
                <a:solidFill>
                  <a:srgbClr val="0070C0"/>
                </a:solidFill>
                <a:cs typeface="Arial" charset="0"/>
              </a:rPr>
              <a:t>платформа</a:t>
            </a:r>
            <a:endParaRPr lang="en-US" sz="1400" b="1">
              <a:solidFill>
                <a:srgbClr val="0070C0"/>
              </a:solidFill>
              <a:cs typeface="Arial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0070C0"/>
                </a:solidFill>
                <a:cs typeface="Arial" charset="0"/>
              </a:rPr>
              <a:t>Лабораторії інформаційних технологій в матеріалознавстві</a:t>
            </a:r>
            <a:r>
              <a:rPr lang="en-US" sz="1400" b="1">
                <a:solidFill>
                  <a:srgbClr val="0070C0"/>
                </a:solidFill>
                <a:cs typeface="Calibri" pitchFamily="34" charset="0"/>
              </a:rPr>
              <a:t> (MITL) </a:t>
            </a:r>
          </a:p>
        </p:txBody>
      </p:sp>
      <p:sp>
        <p:nvSpPr>
          <p:cNvPr id="15367" name="Rectangle 2"/>
          <p:cNvSpPr>
            <a:spLocks noChangeArrowheads="1"/>
          </p:cNvSpPr>
          <p:nvPr/>
        </p:nvSpPr>
        <p:spPr bwMode="auto">
          <a:xfrm>
            <a:off x="4427538" y="5627688"/>
            <a:ext cx="4537075" cy="974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sz="1600" b="1">
                <a:cs typeface="Arial" charset="0"/>
              </a:rPr>
              <a:t>Зв’язок з ринком праці</a:t>
            </a:r>
            <a:endParaRPr lang="en-US" sz="1600" b="1">
              <a:cs typeface="Arial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400" b="1">
                <a:solidFill>
                  <a:srgbClr val="0070C0"/>
                </a:solidFill>
                <a:cs typeface="Arial" charset="0"/>
              </a:rPr>
              <a:t>Створення сервіс-офісів з інженерного матеріалознавства </a:t>
            </a:r>
            <a:r>
              <a:rPr lang="en-US" sz="1400" b="1">
                <a:solidFill>
                  <a:srgbClr val="0070C0"/>
                </a:solidFill>
                <a:cs typeface="Arial" charset="0"/>
              </a:rPr>
              <a:t>(MESO) </a:t>
            </a:r>
            <a:r>
              <a:rPr lang="uk-UA" sz="1400" b="1">
                <a:solidFill>
                  <a:srgbClr val="0070C0"/>
                </a:solidFill>
                <a:cs typeface="Arial" charset="0"/>
              </a:rPr>
              <a:t>за підтримки роботодавців</a:t>
            </a:r>
            <a:endParaRPr lang="en-US" sz="1400" b="1">
              <a:solidFill>
                <a:srgbClr val="0070C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hteck 4"/>
          <p:cNvSpPr>
            <a:spLocks noChangeArrowheads="1"/>
          </p:cNvSpPr>
          <p:nvPr/>
        </p:nvSpPr>
        <p:spPr bwMode="auto">
          <a:xfrm>
            <a:off x="684213" y="2541588"/>
            <a:ext cx="75596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Огляд, аналіз і оновлення існуючих навчальних програм по інженерному матеріалознавству</a:t>
            </a:r>
            <a:r>
              <a:rPr lang="en-US" sz="1600">
                <a:cs typeface="Arial" charset="0"/>
              </a:rPr>
              <a:t/>
            </a:r>
            <a:br>
              <a:rPr lang="en-US" sz="1600">
                <a:cs typeface="Arial" charset="0"/>
              </a:rPr>
            </a:b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Розробка учбових матеріалів для 11 нових основних та 3 міждисциплінарних модулів</a:t>
            </a:r>
            <a:r>
              <a:rPr lang="en-US" sz="1600">
                <a:cs typeface="Arial" charset="0"/>
              </a:rPr>
              <a:t>. </a:t>
            </a:r>
            <a:br>
              <a:rPr lang="en-US" sz="1600">
                <a:cs typeface="Arial" charset="0"/>
              </a:rPr>
            </a:b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Початок розробки, публікація і закупка учбових матеріалів</a:t>
            </a:r>
            <a:r>
              <a:rPr lang="en-US" sz="1600">
                <a:cs typeface="Arial" charset="0"/>
              </a:rPr>
              <a:t>.</a:t>
            </a:r>
            <a:r>
              <a:rPr lang="uk-UA" sz="1600">
                <a:cs typeface="Arial" charset="0"/>
              </a:rPr>
              <a:t> Створення спільної </a:t>
            </a:r>
            <a:r>
              <a:rPr lang="en-US" sz="1600">
                <a:cs typeface="Arial" charset="0"/>
              </a:rPr>
              <a:t>web</a:t>
            </a:r>
            <a:r>
              <a:rPr lang="uk-UA" sz="1600">
                <a:cs typeface="Arial" charset="0"/>
              </a:rPr>
              <a:t>-платформи.</a:t>
            </a:r>
            <a:r>
              <a:rPr lang="en-US" sz="1600">
                <a:cs typeface="Arial" charset="0"/>
              </a:rPr>
              <a:t/>
            </a:r>
            <a:br>
              <a:rPr lang="en-US" sz="1600">
                <a:cs typeface="Arial" charset="0"/>
              </a:rPr>
            </a:br>
            <a:endParaRPr lang="en-US" sz="1600"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uk-UA" sz="1600" b="1">
                <a:cs typeface="Arial" charset="0"/>
              </a:rPr>
              <a:t>Підготовка документації для відкриття </a:t>
            </a:r>
            <a:r>
              <a:rPr lang="en-US" sz="1600">
                <a:cs typeface="Arial" charset="0"/>
              </a:rPr>
              <a:t>MITL </a:t>
            </a:r>
            <a:r>
              <a:rPr lang="uk-UA" sz="1600">
                <a:cs typeface="Arial" charset="0"/>
              </a:rPr>
              <a:t>та</a:t>
            </a:r>
            <a:r>
              <a:rPr lang="en-US" sz="1600">
                <a:cs typeface="Arial" charset="0"/>
              </a:rPr>
              <a:t> MESO, </a:t>
            </a:r>
            <a:r>
              <a:rPr lang="uk-UA" sz="1600">
                <a:cs typeface="Arial" charset="0"/>
              </a:rPr>
              <a:t>закупівля та встановлення обладнання</a:t>
            </a:r>
            <a:r>
              <a:rPr lang="en-US" sz="1600">
                <a:cs typeface="Arial" charset="0"/>
              </a:rPr>
              <a:t>. </a:t>
            </a:r>
          </a:p>
        </p:txBody>
      </p:sp>
      <p:sp>
        <p:nvSpPr>
          <p:cNvPr id="16387" name="Rectangle 14"/>
          <p:cNvSpPr>
            <a:spLocks noChangeArrowheads="1"/>
          </p:cNvSpPr>
          <p:nvPr/>
        </p:nvSpPr>
        <p:spPr bwMode="auto">
          <a:xfrm>
            <a:off x="0" y="1916113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444500" algn="l"/>
              </a:tabLst>
            </a:pPr>
            <a:r>
              <a:rPr lang="uk-UA" sz="1900" b="1">
                <a:solidFill>
                  <a:srgbClr val="E46C0A"/>
                </a:solidFill>
                <a:cs typeface="Arial" charset="0"/>
              </a:rPr>
              <a:t>1 рік</a:t>
            </a:r>
            <a:r>
              <a:rPr lang="en-US" sz="1900" b="1">
                <a:solidFill>
                  <a:srgbClr val="E46C0A"/>
                </a:solidFill>
                <a:cs typeface="Arial" charset="0"/>
              </a:rPr>
              <a:t> 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-180975" y="1500188"/>
            <a:ext cx="9505950" cy="4000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900" b="1">
                <a:cs typeface="Arial" charset="0"/>
              </a:rPr>
              <a:t>План роботи</a:t>
            </a:r>
            <a:endParaRPr lang="en-US" sz="1900" b="1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-Liggend-Achtergrond Wit">
  <a:themeElements>
    <a:clrScheme name="Aangepast 3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D8DB0"/>
      </a:accent1>
      <a:accent2>
        <a:srgbClr val="116E8A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</Template>
  <TotalTime>651</TotalTime>
  <Words>2003</Words>
  <Application>Microsoft Office PowerPoint</Application>
  <PresentationFormat>Экран (4:3)</PresentationFormat>
  <Paragraphs>260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KU Leuven-Liggend-Achtergrond Wit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Робоча група проекту в НТУУ “КПІ”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KULeuven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Peter Arras</dc:creator>
  <dc:description>MMATENG</dc:description>
  <cp:lastModifiedBy>yubogomol</cp:lastModifiedBy>
  <cp:revision>60</cp:revision>
  <dcterms:created xsi:type="dcterms:W3CDTF">2012-07-10T07:57:57Z</dcterms:created>
  <dcterms:modified xsi:type="dcterms:W3CDTF">2015-05-14T11:39:15Z</dcterms:modified>
</cp:coreProperties>
</file>